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68" r:id="rId3"/>
    <p:sldId id="258" r:id="rId4"/>
    <p:sldId id="277" r:id="rId5"/>
    <p:sldId id="276" r:id="rId6"/>
    <p:sldId id="278" r:id="rId7"/>
    <p:sldId id="279" r:id="rId8"/>
    <p:sldId id="282" r:id="rId9"/>
    <p:sldId id="280" r:id="rId10"/>
    <p:sldId id="281" r:id="rId11"/>
    <p:sldId id="261" r:id="rId12"/>
    <p:sldId id="283" r:id="rId13"/>
    <p:sldId id="284" r:id="rId14"/>
    <p:sldId id="285" r:id="rId15"/>
    <p:sldId id="257" r:id="rId16"/>
    <p:sldId id="286" r:id="rId17"/>
    <p:sldId id="287" r:id="rId18"/>
    <p:sldId id="259" r:id="rId19"/>
    <p:sldId id="289" r:id="rId20"/>
    <p:sldId id="290" r:id="rId21"/>
    <p:sldId id="291" r:id="rId22"/>
    <p:sldId id="293" r:id="rId23"/>
    <p:sldId id="292" r:id="rId24"/>
    <p:sldId id="295" r:id="rId25"/>
    <p:sldId id="266" r:id="rId26"/>
    <p:sldId id="265" r:id="rId27"/>
  </p:sldIdLst>
  <p:sldSz cx="12192000" cy="6858000"/>
  <p:notesSz cx="6858000" cy="9144000"/>
  <p:embeddedFontLst>
    <p:embeddedFont>
      <p:font typeface="맑은 고딕" panose="020B0503020000020004" pitchFamily="34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Fira Sans Medium" panose="020F0502020204030204" pitchFamily="34" charset="0"/>
      <p:regular r:id="rId37"/>
      <p: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674B"/>
    <a:srgbClr val="00AAE1"/>
    <a:srgbClr val="131921"/>
    <a:srgbClr val="D9D9D9"/>
    <a:srgbClr val="232F3E"/>
    <a:srgbClr val="FFA542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6283" autoAdjust="0"/>
  </p:normalViewPr>
  <p:slideViewPr>
    <p:cSldViewPr snapToGrid="0" showGuides="1">
      <p:cViewPr>
        <p:scale>
          <a:sx n="88" d="100"/>
          <a:sy n="88" d="100"/>
        </p:scale>
        <p:origin x="808" y="1672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675BD-B3CA-E542-AB57-135ABAAD47FB}" type="datetimeFigureOut">
              <a:rPr kumimoji="1" lang="ko-Kore-KR" altLang="en-US" smtClean="0"/>
              <a:t>2023. 5. 24.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6BE27-320E-6449-B54A-BF6F6F516D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934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워크로드 정의 후 제공되는 일련의 질문에 답하여 </a:t>
            </a:r>
            <a:r>
              <a:rPr lang="en-US" altLang="ko-KR" dirty="0"/>
              <a:t>(AWS </a:t>
            </a:r>
            <a:r>
              <a:rPr lang="ko-KR" altLang="en-US" dirty="0"/>
              <a:t>모범 사례기준</a:t>
            </a:r>
            <a:r>
              <a:rPr lang="en-US" altLang="ko-KR" dirty="0"/>
              <a:t>)</a:t>
            </a:r>
            <a:r>
              <a:rPr lang="ko-KR" altLang="en-US" dirty="0"/>
              <a:t> 아키텍처</a:t>
            </a:r>
            <a:r>
              <a:rPr lang="en-US" altLang="ko-KR" dirty="0"/>
              <a:t>(</a:t>
            </a:r>
            <a:r>
              <a:rPr lang="ko-KR" altLang="en-US" dirty="0"/>
              <a:t>워크로드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검토한 후</a:t>
            </a:r>
            <a:r>
              <a:rPr lang="en-US" altLang="ko-KR" dirty="0"/>
              <a:t>,</a:t>
            </a:r>
            <a:r>
              <a:rPr lang="ko-KR" altLang="en-US" dirty="0"/>
              <a:t> 워크로드에서 발견된 문제 목록과 개선을 위한</a:t>
            </a:r>
            <a:r>
              <a:rPr lang="en-US" altLang="ko-KR" dirty="0"/>
              <a:t>,</a:t>
            </a:r>
            <a:r>
              <a:rPr lang="ko-KR" altLang="en-US" dirty="0"/>
              <a:t> 제공되는 단계별 지침을 참고하여 모범 사례를 적용해 주는 </a:t>
            </a:r>
            <a:r>
              <a:rPr lang="en-US" altLang="ko-KR" dirty="0"/>
              <a:t>Well-Architected Tool</a:t>
            </a:r>
            <a:r>
              <a:rPr lang="ko-KR" altLang="en-US" dirty="0"/>
              <a:t>이 고민을 덜어 줄 수 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여기서 워크로드 </a:t>
            </a:r>
            <a:r>
              <a:rPr lang="ko-KR" altLang="en-US" dirty="0" err="1"/>
              <a:t>정의시</a:t>
            </a:r>
            <a:r>
              <a:rPr lang="ko-KR" altLang="en-US" dirty="0"/>
              <a:t> </a:t>
            </a:r>
            <a:r>
              <a:rPr lang="en-US" altLang="ko-KR" dirty="0"/>
              <a:t>review</a:t>
            </a:r>
            <a:r>
              <a:rPr lang="ko-KR" altLang="en-US" dirty="0" err="1"/>
              <a:t>를</a:t>
            </a:r>
            <a:r>
              <a:rPr lang="ko-KR" altLang="en-US" dirty="0"/>
              <a:t> 위한 렌즈를 선택할 수 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적용 가능한 렌즈들</a:t>
            </a:r>
          </a:p>
          <a:p>
            <a:pPr>
              <a:defRPr/>
            </a:pPr>
            <a:r>
              <a:rPr lang="ko-KR" altLang="en-US"/>
              <a:t>렌즈를 사용해 모범 사례를 기준으로 아키텍처를 지속적으로 평가하고</a:t>
            </a:r>
            <a:r>
              <a:rPr lang="en-US" altLang="ko-KR"/>
              <a:t>,</a:t>
            </a:r>
            <a:r>
              <a:rPr lang="ko-KR" altLang="en-US"/>
              <a:t> 개선 영역을 파알할 수 있다</a:t>
            </a:r>
            <a:r>
              <a:rPr lang="en-US" altLang="ko-KR"/>
              <a:t>!</a:t>
            </a:r>
            <a:r>
              <a:rPr lang="ko-KR" altLang="en-US"/>
              <a:t> </a:t>
            </a:r>
            <a:r>
              <a:rPr lang="en-US" altLang="ko-KR"/>
              <a:t>AWS well-architected framework</a:t>
            </a:r>
            <a:r>
              <a:rPr lang="ko-KR" altLang="en-US"/>
              <a:t>는 워크로드가 정의되면 자동으로 적용 된다</a:t>
            </a:r>
            <a:r>
              <a:rPr lang="en-US" altLang="ko-KR"/>
              <a:t>.</a:t>
            </a:r>
            <a:r>
              <a:rPr lang="ko-KR" altLang="en-US"/>
              <a:t> 나머지 두 개는 상황에 따라 선택</a:t>
            </a:r>
            <a:r>
              <a:rPr lang="en-US" altLang="ko-KR"/>
              <a:t>(</a:t>
            </a:r>
            <a:r>
              <a:rPr lang="ko-KR" altLang="en-US"/>
              <a:t>한 워크로드가 한 이상의 렌즈가 적용될 수 있으므로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well-architected framework</a:t>
            </a:r>
            <a:r>
              <a:rPr lang="ko-KR" altLang="en-US"/>
              <a:t>의 워크로드 검토시 아까 언급한 각 원칙들 마다 질문을 제공한다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총 </a:t>
            </a:r>
            <a:r>
              <a:rPr lang="en-US" altLang="ko-KR"/>
              <a:t>60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오른쪽은 질문에 해당하는 선택 가능한 답변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well-architected framework</a:t>
            </a:r>
            <a:r>
              <a:rPr lang="ko-KR" altLang="en-US"/>
              <a:t>의 워크로드 검토시 아까 언급한 각 원칙들 마다 질문을 제공한다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총 </a:t>
            </a:r>
            <a:r>
              <a:rPr lang="en-US" altLang="ko-KR"/>
              <a:t>60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오른쪽은 질문에 해당하는 선택 가능한 답변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839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well-architected framework</a:t>
            </a:r>
            <a:r>
              <a:rPr lang="ko-KR" altLang="en-US"/>
              <a:t>의 워크로드 검토시 아까 언급한 각 원칙들 마다 질문을 제공한다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총 </a:t>
            </a:r>
            <a:r>
              <a:rPr lang="en-US" altLang="ko-KR"/>
              <a:t>60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오른쪽은 질문에 해당하는 선택 가능한 답변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70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well-architected framework</a:t>
            </a:r>
            <a:r>
              <a:rPr lang="ko-KR" altLang="en-US"/>
              <a:t>의 워크로드 검토시 아까 언급한 각 원칙들 마다 질문을 제공한다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총 </a:t>
            </a:r>
            <a:r>
              <a:rPr lang="en-US" altLang="ko-KR"/>
              <a:t>60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오른쪽은 질문에 해당하는 선택 가능한 답변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844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well-architected framework</a:t>
            </a:r>
            <a:r>
              <a:rPr lang="ko-KR" altLang="en-US"/>
              <a:t>의 워크로드 검토시 아까 언급한 각 원칙들 마다 질문을 제공한다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총 </a:t>
            </a:r>
            <a:r>
              <a:rPr lang="en-US" altLang="ko-KR"/>
              <a:t>60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오른쪽은 질문에 해당하는 선택 가능한 답변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48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well-architected framework</a:t>
            </a:r>
            <a:r>
              <a:rPr lang="ko-KR" altLang="en-US"/>
              <a:t>의 워크로드 검토시 아까 언급한 각 원칙들 마다 질문을 제공한다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총 </a:t>
            </a:r>
            <a:r>
              <a:rPr lang="en-US" altLang="ko-KR"/>
              <a:t>60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오른쪽은 질문에 해당하는 선택 가능한 답변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08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77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23/05/23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ws.amazon.com/ko/solutions/case-studies/?customer-references-cards.sort-by=item.additionalFields.sortDate&amp;customer-references-cards.sort-order=desc&amp;awsf.content-type=*all&amp;awsf.customer-references-location=*all&amp;awsf.customer-references-segment=*all&amp;awsf.customer-references-industry=*all&amp;awsf.customer-references-use-case=*all&amp;awsf.customer-references-tech-category=*all&amp;awsf.customer-references-product=*al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hyperlink" Target="https://www.youtube.com/watch?v=fhNpjPr-f54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3547065" y="2895140"/>
            <a:ext cx="5097870" cy="1612873"/>
            <a:chOff x="3164470" y="2560970"/>
            <a:chExt cx="5097870" cy="16128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3164470" y="2560970"/>
              <a:ext cx="50978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latin typeface="+mj-ea"/>
                  <a:ea typeface="+mj-ea"/>
                </a:rPr>
                <a:t>ASC KHU </a:t>
              </a:r>
              <a:r>
                <a:rPr lang="en-US" altLang="ko-KR" sz="4000" b="1" dirty="0">
                  <a:latin typeface="+mj-ea"/>
                  <a:ea typeface="+mj-ea"/>
                </a:rPr>
                <a:t>Hands On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30D8D3-3A57-4631-8427-8B7115FAEE7A}"/>
              </a:ext>
            </a:extLst>
          </p:cNvPr>
          <p:cNvSpPr/>
          <p:nvPr/>
        </p:nvSpPr>
        <p:spPr>
          <a:xfrm rot="2700000">
            <a:off x="1378048" y="1554923"/>
            <a:ext cx="354933" cy="1494180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542C89-8FC5-4E6E-B09F-1F6DDB6FEF54}"/>
              </a:ext>
            </a:extLst>
          </p:cNvPr>
          <p:cNvSpPr/>
          <p:nvPr/>
        </p:nvSpPr>
        <p:spPr>
          <a:xfrm rot="2700000">
            <a:off x="10513035" y="4667523"/>
            <a:ext cx="354933" cy="1494182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CDF4D-E06B-61A2-1E50-5A443F4BB97B}"/>
              </a:ext>
            </a:extLst>
          </p:cNvPr>
          <p:cNvSpPr txBox="1"/>
          <p:nvPr/>
        </p:nvSpPr>
        <p:spPr>
          <a:xfrm>
            <a:off x="1339334" y="370604"/>
            <a:ext cx="25950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+mj-ea"/>
                <a:ea typeface="+mj-ea"/>
              </a:rPr>
              <a:t>Virtualization</a:t>
            </a:r>
            <a:endParaRPr lang="en-IN" sz="3000" b="1" dirty="0">
              <a:latin typeface="+mj-ea"/>
              <a:ea typeface="+mj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9ED4C0-7B5D-4F20-847E-0DC745216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77" y="1648252"/>
            <a:ext cx="7296945" cy="2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ABAE1-4135-5305-BC34-740E41A40071}"/>
              </a:ext>
            </a:extLst>
          </p:cNvPr>
          <p:cNvSpPr txBox="1"/>
          <p:nvPr/>
        </p:nvSpPr>
        <p:spPr>
          <a:xfrm>
            <a:off x="1610228" y="5008518"/>
            <a:ext cx="88632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161616"/>
                </a:solidFill>
                <a:latin typeface="+mn-ea"/>
              </a:rPr>
              <a:t>Hypervisor</a:t>
            </a:r>
            <a:r>
              <a:rPr lang="en-US" altLang="ko-KR" dirty="0">
                <a:solidFill>
                  <a:srgbClr val="161616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161616"/>
                </a:solidFill>
                <a:latin typeface="+mn-ea"/>
              </a:rPr>
              <a:t>하나의 </a:t>
            </a:r>
            <a:r>
              <a:rPr lang="ko-KR" altLang="en-US" dirty="0" err="1">
                <a:solidFill>
                  <a:srgbClr val="161616"/>
                </a:solidFill>
                <a:latin typeface="+mn-ea"/>
              </a:rPr>
              <a:t>컴퓨터에서여러</a:t>
            </a:r>
            <a:r>
              <a:rPr lang="ko-KR" altLang="en-US" dirty="0">
                <a:solidFill>
                  <a:srgbClr val="161616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61616"/>
                </a:solidFill>
                <a:latin typeface="+mn-ea"/>
              </a:rPr>
              <a:t>OS</a:t>
            </a:r>
            <a:r>
              <a:rPr lang="ko-KR" altLang="en-US" dirty="0" err="1">
                <a:solidFill>
                  <a:srgbClr val="161616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rgbClr val="161616"/>
                </a:solidFill>
                <a:latin typeface="+mn-ea"/>
              </a:rPr>
              <a:t> 동시 실행하기 위한 소프트웨어</a:t>
            </a:r>
            <a:br>
              <a:rPr lang="en-US" altLang="ko-KR" dirty="0">
                <a:solidFill>
                  <a:srgbClr val="161616"/>
                </a:solidFill>
                <a:latin typeface="+mn-ea"/>
              </a:rPr>
            </a:br>
            <a:endParaRPr lang="en-US" altLang="ko-KR" b="0" i="0" dirty="0">
              <a:solidFill>
                <a:srgbClr val="161616"/>
              </a:solidFill>
              <a:effectLst/>
              <a:latin typeface="+mn-ea"/>
            </a:endParaRPr>
          </a:p>
          <a:p>
            <a:pPr algn="ctr"/>
            <a:r>
              <a:rPr lang="en-US" altLang="ko-KR" b="1" i="0" dirty="0" err="1">
                <a:solidFill>
                  <a:srgbClr val="161616"/>
                </a:solidFill>
                <a:effectLst/>
                <a:latin typeface="+mn-ea"/>
              </a:rPr>
              <a:t>Containter</a:t>
            </a:r>
            <a:r>
              <a:rPr lang="en-US" altLang="ko-KR" dirty="0">
                <a:solidFill>
                  <a:srgbClr val="161616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161616"/>
                </a:solidFill>
                <a:latin typeface="+mn-ea"/>
              </a:rPr>
              <a:t>프로세스를 격리된 환경에서 실행하는 기술</a:t>
            </a:r>
            <a:endParaRPr lang="en-US" altLang="ko-KR" b="0" i="0" dirty="0">
              <a:solidFill>
                <a:srgbClr val="161616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089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9358E82-2085-4FDC-BB98-0AC776133192}"/>
              </a:ext>
            </a:extLst>
          </p:cNvPr>
          <p:cNvSpPr/>
          <p:nvPr/>
        </p:nvSpPr>
        <p:spPr>
          <a:xfrm>
            <a:off x="1058770" y="1486755"/>
            <a:ext cx="10209231" cy="49539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B0333-67C2-4114-8841-981615299F70}"/>
              </a:ext>
            </a:extLst>
          </p:cNvPr>
          <p:cNvGrpSpPr/>
          <p:nvPr/>
        </p:nvGrpSpPr>
        <p:grpSpPr>
          <a:xfrm>
            <a:off x="3181210" y="5071554"/>
            <a:ext cx="6099599" cy="871176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B3B074F-AF3B-45D4-9277-1CA1BB0C11C6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209F1-7EAD-4F07-B776-7C23C809D52D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AD7B3C6-B573-B50B-4BE6-18F04591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7" y="1837760"/>
            <a:ext cx="5789698" cy="29026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866E9D-485D-FC2F-A106-AE7CDA03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0" y="1867521"/>
            <a:ext cx="5856844" cy="2843128"/>
          </a:xfrm>
          <a:prstGeom prst="rect">
            <a:avLst/>
          </a:prstGeom>
        </p:spPr>
      </p:pic>
      <p:sp>
        <p:nvSpPr>
          <p:cNvPr id="5" name="Graphic 4">
            <a:extLst>
              <a:ext uri="{FF2B5EF4-FFF2-40B4-BE49-F238E27FC236}">
                <a16:creationId xmlns:a16="http://schemas.microsoft.com/office/drawing/2014/main" id="{93862D11-798E-954F-D97B-E5CF87D5F89B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570457DB-4CBF-F529-B21D-6BA1B5A892B6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A82B8-136F-807A-E88A-71B82B2925F0}"/>
              </a:ext>
            </a:extLst>
          </p:cNvPr>
          <p:cNvSpPr txBox="1"/>
          <p:nvPr/>
        </p:nvSpPr>
        <p:spPr>
          <a:xfrm>
            <a:off x="1339334" y="370604"/>
            <a:ext cx="15324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+mj-ea"/>
                <a:ea typeface="+mj-ea"/>
              </a:rPr>
              <a:t>AWS??</a:t>
            </a:r>
            <a:endParaRPr lang="en-IN" sz="3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184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3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CDF4D-E06B-61A2-1E50-5A443F4BB97B}"/>
              </a:ext>
            </a:extLst>
          </p:cNvPr>
          <p:cNvSpPr txBox="1"/>
          <p:nvPr/>
        </p:nvSpPr>
        <p:spPr>
          <a:xfrm>
            <a:off x="1353848" y="195422"/>
            <a:ext cx="53057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+mj-ea"/>
                <a:ea typeface="+mj-ea"/>
              </a:rPr>
              <a:t>Well-architected Framework</a:t>
            </a:r>
            <a:endParaRPr lang="en-IN" sz="3000" b="1" dirty="0">
              <a:latin typeface="+mj-ea"/>
              <a:ea typeface="+mj-ea"/>
            </a:endParaRPr>
          </a:p>
        </p:txBody>
      </p:sp>
      <p:sp>
        <p:nvSpPr>
          <p:cNvPr id="10" name="대체 처리 9">
            <a:extLst>
              <a:ext uri="{FF2B5EF4-FFF2-40B4-BE49-F238E27FC236}">
                <a16:creationId xmlns:a16="http://schemas.microsoft.com/office/drawing/2014/main" id="{9DD54DCF-16AF-8759-14BD-7BB44C89BE60}"/>
              </a:ext>
            </a:extLst>
          </p:cNvPr>
          <p:cNvSpPr/>
          <p:nvPr/>
        </p:nvSpPr>
        <p:spPr>
          <a:xfrm>
            <a:off x="869497" y="2834923"/>
            <a:ext cx="2789464" cy="1683884"/>
          </a:xfrm>
          <a:prstGeom prst="flowChartAlternateProcess">
            <a:avLst/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 우리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클라우드 아키텍처가</a:t>
            </a:r>
          </a:p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적절한가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" name="대체 처리 10">
            <a:extLst>
              <a:ext uri="{FF2B5EF4-FFF2-40B4-BE49-F238E27FC236}">
                <a16:creationId xmlns:a16="http://schemas.microsoft.com/office/drawing/2014/main" id="{D06840BE-F669-104B-13F0-7D3E20963690}"/>
              </a:ext>
            </a:extLst>
          </p:cNvPr>
          <p:cNvSpPr/>
          <p:nvPr/>
        </p:nvSpPr>
        <p:spPr>
          <a:xfrm>
            <a:off x="5546437" y="696172"/>
            <a:ext cx="5556862" cy="841942"/>
          </a:xfrm>
          <a:prstGeom prst="flowChartAlternateProcess">
            <a:avLst/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안전하게 데이터를 보관하고 있는가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2" name="대체 처리 11">
            <a:extLst>
              <a:ext uri="{FF2B5EF4-FFF2-40B4-BE49-F238E27FC236}">
                <a16:creationId xmlns:a16="http://schemas.microsoft.com/office/drawing/2014/main" id="{F326454A-BE31-CD03-C507-22AC7E821C09}"/>
              </a:ext>
            </a:extLst>
          </p:cNvPr>
          <p:cNvSpPr/>
          <p:nvPr/>
        </p:nvSpPr>
        <p:spPr>
          <a:xfrm>
            <a:off x="5546437" y="1953472"/>
            <a:ext cx="5556862" cy="841942"/>
          </a:xfrm>
          <a:prstGeom prst="flowChartAlternateProcess">
            <a:avLst/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클라우드 서비스 비용을 더 절감할 수 없을까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3" name="대체 처리 12">
            <a:extLst>
              <a:ext uri="{FF2B5EF4-FFF2-40B4-BE49-F238E27FC236}">
                <a16:creationId xmlns:a16="http://schemas.microsoft.com/office/drawing/2014/main" id="{B7120F74-7068-5C2F-EB70-AB2C6A5EA048}"/>
              </a:ext>
            </a:extLst>
          </p:cNvPr>
          <p:cNvSpPr/>
          <p:nvPr/>
        </p:nvSpPr>
        <p:spPr>
          <a:xfrm>
            <a:off x="5546437" y="4509282"/>
            <a:ext cx="5556862" cy="841942"/>
          </a:xfrm>
          <a:prstGeom prst="flowChartAlternateProcess">
            <a:avLst/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사용자 폭증에 대처 가능한가</a:t>
            </a:r>
            <a:r>
              <a:rPr lang="en-US" altLang="ko-KR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4" name="대체 처리 13">
            <a:extLst>
              <a:ext uri="{FF2B5EF4-FFF2-40B4-BE49-F238E27FC236}">
                <a16:creationId xmlns:a16="http://schemas.microsoft.com/office/drawing/2014/main" id="{7E9FD964-E627-E153-EF60-AE05FEFCD7CF}"/>
              </a:ext>
            </a:extLst>
          </p:cNvPr>
          <p:cNvSpPr/>
          <p:nvPr/>
        </p:nvSpPr>
        <p:spPr>
          <a:xfrm>
            <a:off x="5546437" y="3255894"/>
            <a:ext cx="5556862" cy="841942"/>
          </a:xfrm>
          <a:prstGeom prst="flowChartAlternateProcess">
            <a:avLst/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사용자 역할 및 권한관리는 잘 하고 있는가</a:t>
            </a:r>
            <a:r>
              <a:rPr lang="en-US" altLang="ko-KR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5" name="대체 처리 14">
            <a:extLst>
              <a:ext uri="{FF2B5EF4-FFF2-40B4-BE49-F238E27FC236}">
                <a16:creationId xmlns:a16="http://schemas.microsoft.com/office/drawing/2014/main" id="{3AA7E571-0928-EFD2-5DAA-1341FD2DD9D7}"/>
              </a:ext>
            </a:extLst>
          </p:cNvPr>
          <p:cNvSpPr/>
          <p:nvPr/>
        </p:nvSpPr>
        <p:spPr>
          <a:xfrm>
            <a:off x="5546437" y="5771710"/>
            <a:ext cx="5556862" cy="841942"/>
          </a:xfrm>
          <a:prstGeom prst="flowChartAlternateProcess">
            <a:avLst/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새로운 기술을 수용하는데 적합한가</a:t>
            </a:r>
            <a:r>
              <a:rPr lang="en-US" altLang="ko-KR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59B5D1E-2CE5-6448-3995-7F9D66CFBED5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3658961" y="3676865"/>
            <a:ext cx="1887476" cy="0"/>
          </a:xfrm>
          <a:prstGeom prst="straightConnector1">
            <a:avLst/>
          </a:prstGeom>
          <a:ln w="25400">
            <a:solidFill>
              <a:srgbClr val="FFC43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596CC17E-A287-1B09-0624-CEB21D64B3F9}"/>
              </a:ext>
            </a:extLst>
          </p:cNvPr>
          <p:cNvCxnSpPr>
            <a:endCxn id="11" idx="1"/>
          </p:cNvCxnSpPr>
          <p:nvPr/>
        </p:nvCxnSpPr>
        <p:spPr>
          <a:xfrm rot="5400000" flipH="1" flipV="1">
            <a:off x="3773832" y="1904260"/>
            <a:ext cx="2559721" cy="985487"/>
          </a:xfrm>
          <a:prstGeom prst="bentConnector2">
            <a:avLst/>
          </a:prstGeom>
          <a:ln w="25400">
            <a:solidFill>
              <a:srgbClr val="FFC43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5AD9694-8190-524E-1A23-E9D256A06C63}"/>
              </a:ext>
            </a:extLst>
          </p:cNvPr>
          <p:cNvCxnSpPr>
            <a:endCxn id="12" idx="1"/>
          </p:cNvCxnSpPr>
          <p:nvPr/>
        </p:nvCxnSpPr>
        <p:spPr>
          <a:xfrm>
            <a:off x="4560949" y="2374444"/>
            <a:ext cx="985488" cy="0"/>
          </a:xfrm>
          <a:prstGeom prst="straightConnector1">
            <a:avLst/>
          </a:prstGeom>
          <a:ln w="25400">
            <a:solidFill>
              <a:srgbClr val="FFC43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360D856-758B-2106-37DF-D8FBF46B4C97}"/>
              </a:ext>
            </a:extLst>
          </p:cNvPr>
          <p:cNvCxnSpPr>
            <a:cxnSpLocks/>
          </p:cNvCxnSpPr>
          <p:nvPr/>
        </p:nvCxnSpPr>
        <p:spPr>
          <a:xfrm>
            <a:off x="4560949" y="4682388"/>
            <a:ext cx="985488" cy="0"/>
          </a:xfrm>
          <a:prstGeom prst="straightConnector1">
            <a:avLst/>
          </a:prstGeom>
          <a:ln w="25400">
            <a:solidFill>
              <a:srgbClr val="FFC43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60EFA389-237E-C769-0B84-A82B2646E0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95785" y="4184639"/>
            <a:ext cx="2515816" cy="985488"/>
          </a:xfrm>
          <a:prstGeom prst="bentConnector2">
            <a:avLst/>
          </a:prstGeom>
          <a:ln w="25400">
            <a:solidFill>
              <a:srgbClr val="FFC43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33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1FD4EF-14C7-43E3-FDF7-29B6D6DB3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6903" y="-85725"/>
            <a:ext cx="3151272" cy="1580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B6AA0-03B0-22C2-820A-EE50E014D967}"/>
              </a:ext>
            </a:extLst>
          </p:cNvPr>
          <p:cNvSpPr txBox="1"/>
          <p:nvPr/>
        </p:nvSpPr>
        <p:spPr>
          <a:xfrm>
            <a:off x="3794759" y="209550"/>
            <a:ext cx="6391997" cy="845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dirty="0"/>
              <a:t>AWS </a:t>
            </a:r>
            <a:r>
              <a:rPr lang="en-US" altLang="ko-KR" sz="5000" b="1" dirty="0"/>
              <a:t>Well-Architected</a:t>
            </a:r>
          </a:p>
        </p:txBody>
      </p:sp>
      <p:sp>
        <p:nvSpPr>
          <p:cNvPr id="6" name="육각형[H] 5">
            <a:extLst>
              <a:ext uri="{FF2B5EF4-FFF2-40B4-BE49-F238E27FC236}">
                <a16:creationId xmlns:a16="http://schemas.microsoft.com/office/drawing/2014/main" id="{69635565-ACD0-2119-D62B-0D61708E00DB}"/>
              </a:ext>
            </a:extLst>
          </p:cNvPr>
          <p:cNvSpPr/>
          <p:nvPr/>
        </p:nvSpPr>
        <p:spPr>
          <a:xfrm>
            <a:off x="5208619" y="1555183"/>
            <a:ext cx="1774761" cy="1529966"/>
          </a:xfrm>
          <a:prstGeom prst="hexagon">
            <a:avLst>
              <a:gd name="adj" fmla="val 25000"/>
              <a:gd name="vf" fmla="val 115470"/>
            </a:avLst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cs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17ECE4-F537-B89D-65EB-1715117E0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57444" y="1729236"/>
            <a:ext cx="1296162" cy="1296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DC6C26-9908-2473-F306-D184692AA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8123" y="1672086"/>
            <a:ext cx="1296162" cy="1296162"/>
          </a:xfrm>
          <a:prstGeom prst="rect">
            <a:avLst/>
          </a:prstGeom>
        </p:spPr>
      </p:pic>
      <p:sp>
        <p:nvSpPr>
          <p:cNvPr id="11" name="육각형[H] 10">
            <a:extLst>
              <a:ext uri="{FF2B5EF4-FFF2-40B4-BE49-F238E27FC236}">
                <a16:creationId xmlns:a16="http://schemas.microsoft.com/office/drawing/2014/main" id="{A4414622-A990-3EAF-CC56-1B3FCD83E9E5}"/>
              </a:ext>
            </a:extLst>
          </p:cNvPr>
          <p:cNvSpPr/>
          <p:nvPr/>
        </p:nvSpPr>
        <p:spPr>
          <a:xfrm>
            <a:off x="8778824" y="1555183"/>
            <a:ext cx="1774761" cy="1529966"/>
          </a:xfrm>
          <a:prstGeom prst="hexagon">
            <a:avLst>
              <a:gd name="adj" fmla="val 25000"/>
              <a:gd name="vf" fmla="val 115470"/>
            </a:avLst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cs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1A1054-F964-D30B-F1D7-019D670C81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18123" y="4310885"/>
            <a:ext cx="1296162" cy="1296162"/>
          </a:xfrm>
          <a:prstGeom prst="rect">
            <a:avLst/>
          </a:prstGeom>
        </p:spPr>
      </p:pic>
      <p:sp>
        <p:nvSpPr>
          <p:cNvPr id="13" name="육각형[H] 12">
            <a:extLst>
              <a:ext uri="{FF2B5EF4-FFF2-40B4-BE49-F238E27FC236}">
                <a16:creationId xmlns:a16="http://schemas.microsoft.com/office/drawing/2014/main" id="{18419E53-B918-BE0A-96F6-FB7B18F40109}"/>
              </a:ext>
            </a:extLst>
          </p:cNvPr>
          <p:cNvSpPr/>
          <p:nvPr/>
        </p:nvSpPr>
        <p:spPr>
          <a:xfrm>
            <a:off x="8778824" y="4193983"/>
            <a:ext cx="1774761" cy="1529966"/>
          </a:xfrm>
          <a:prstGeom prst="hexagon">
            <a:avLst>
              <a:gd name="adj" fmla="val 25000"/>
              <a:gd name="vf" fmla="val 115470"/>
            </a:avLst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cs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EB849C-04E7-8106-57AB-9897A7936E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47919" y="4310885"/>
            <a:ext cx="1296162" cy="1296162"/>
          </a:xfrm>
          <a:prstGeom prst="rect">
            <a:avLst/>
          </a:prstGeom>
        </p:spPr>
      </p:pic>
      <p:sp>
        <p:nvSpPr>
          <p:cNvPr id="15" name="육각형[H] 14">
            <a:extLst>
              <a:ext uri="{FF2B5EF4-FFF2-40B4-BE49-F238E27FC236}">
                <a16:creationId xmlns:a16="http://schemas.microsoft.com/office/drawing/2014/main" id="{BF4BDEC4-6963-608D-C1F8-42D36615F99A}"/>
              </a:ext>
            </a:extLst>
          </p:cNvPr>
          <p:cNvSpPr/>
          <p:nvPr/>
        </p:nvSpPr>
        <p:spPr>
          <a:xfrm>
            <a:off x="5208619" y="4193983"/>
            <a:ext cx="1774761" cy="1529966"/>
          </a:xfrm>
          <a:prstGeom prst="hexagon">
            <a:avLst>
              <a:gd name="adj" fmla="val 25000"/>
              <a:gd name="vf" fmla="val 115470"/>
            </a:avLst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cs typeface="Calibri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EF37E9-D844-C74B-0830-90E4DC5B4E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77715" y="1672086"/>
            <a:ext cx="1296162" cy="1296162"/>
          </a:xfrm>
          <a:prstGeom prst="rect">
            <a:avLst/>
          </a:prstGeom>
        </p:spPr>
      </p:pic>
      <p:sp>
        <p:nvSpPr>
          <p:cNvPr id="19" name="육각형[H] 18">
            <a:extLst>
              <a:ext uri="{FF2B5EF4-FFF2-40B4-BE49-F238E27FC236}">
                <a16:creationId xmlns:a16="http://schemas.microsoft.com/office/drawing/2014/main" id="{28EB0B09-BE8D-AD51-D242-C0EB1FC2497E}"/>
              </a:ext>
            </a:extLst>
          </p:cNvPr>
          <p:cNvSpPr/>
          <p:nvPr/>
        </p:nvSpPr>
        <p:spPr>
          <a:xfrm>
            <a:off x="1638415" y="1555183"/>
            <a:ext cx="1774761" cy="1529966"/>
          </a:xfrm>
          <a:prstGeom prst="hexagon">
            <a:avLst>
              <a:gd name="adj" fmla="val 25000"/>
              <a:gd name="vf" fmla="val 115470"/>
            </a:avLst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cs typeface="Calibri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D274CF5-DECE-5B30-FDB1-2732C43463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53915" y="4279708"/>
            <a:ext cx="1296162" cy="1296162"/>
          </a:xfrm>
          <a:prstGeom prst="rect">
            <a:avLst/>
          </a:prstGeom>
        </p:spPr>
      </p:pic>
      <p:sp>
        <p:nvSpPr>
          <p:cNvPr id="21" name="육각형[H] 20">
            <a:extLst>
              <a:ext uri="{FF2B5EF4-FFF2-40B4-BE49-F238E27FC236}">
                <a16:creationId xmlns:a16="http://schemas.microsoft.com/office/drawing/2014/main" id="{8F83B68A-F270-2B0D-65B2-330B1BD0DD8D}"/>
              </a:ext>
            </a:extLst>
          </p:cNvPr>
          <p:cNvSpPr/>
          <p:nvPr/>
        </p:nvSpPr>
        <p:spPr>
          <a:xfrm>
            <a:off x="1638415" y="4193983"/>
            <a:ext cx="1774761" cy="1529966"/>
          </a:xfrm>
          <a:prstGeom prst="hexagon">
            <a:avLst>
              <a:gd name="adj" fmla="val 25000"/>
              <a:gd name="vf" fmla="val 115470"/>
            </a:avLst>
          </a:prstGeom>
          <a:noFill/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64EC5-6029-4394-B567-0390187B1319}"/>
              </a:ext>
            </a:extLst>
          </p:cNvPr>
          <p:cNvSpPr txBox="1"/>
          <p:nvPr/>
        </p:nvSpPr>
        <p:spPr>
          <a:xfrm>
            <a:off x="1864135" y="3200877"/>
            <a:ext cx="1387116" cy="635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ea typeface="한컴 윤체 L"/>
                <a:cs typeface="Calibri"/>
              </a:rPr>
              <a:t>Operational</a:t>
            </a:r>
            <a:br>
              <a:rPr lang="en-US" altLang="ko-KR" b="1">
                <a:ea typeface="한컴 윤체 L"/>
                <a:cs typeface="Calibri"/>
              </a:rPr>
            </a:br>
            <a:r>
              <a:rPr lang="en-US" altLang="ko-KR" b="1">
                <a:ea typeface="한컴 윤체 L"/>
                <a:cs typeface="Calibri"/>
              </a:rPr>
              <a:t>Excellence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2C6AC7-42B0-5837-4585-0E87E014B4C1}"/>
              </a:ext>
            </a:extLst>
          </p:cNvPr>
          <p:cNvSpPr txBox="1"/>
          <p:nvPr/>
        </p:nvSpPr>
        <p:spPr>
          <a:xfrm>
            <a:off x="5402442" y="3248502"/>
            <a:ext cx="1387116" cy="360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ea typeface="한컴 윤체 L"/>
                <a:cs typeface="Calibri"/>
              </a:rPr>
              <a:t>Security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EEA64E-6CBF-5754-494E-F87082955F27}"/>
              </a:ext>
            </a:extLst>
          </p:cNvPr>
          <p:cNvSpPr txBox="1"/>
          <p:nvPr/>
        </p:nvSpPr>
        <p:spPr>
          <a:xfrm>
            <a:off x="8972646" y="3249216"/>
            <a:ext cx="1387116" cy="359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ea typeface="한컴 윤체 L"/>
                <a:cs typeface="Calibri"/>
              </a:rPr>
              <a:t>Reliability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3E40BB-996B-B48B-C587-BCFC095FA1C4}"/>
              </a:ext>
            </a:extLst>
          </p:cNvPr>
          <p:cNvSpPr txBox="1"/>
          <p:nvPr/>
        </p:nvSpPr>
        <p:spPr>
          <a:xfrm>
            <a:off x="1894151" y="5901216"/>
            <a:ext cx="1415691" cy="640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ea typeface="한컴 윤체 L"/>
                <a:cs typeface="Calibri"/>
              </a:rPr>
              <a:t>Performance</a:t>
            </a:r>
          </a:p>
          <a:p>
            <a:pPr algn="ctr">
              <a:defRPr/>
            </a:pPr>
            <a:r>
              <a:rPr lang="en-US" altLang="ko-KR" b="1">
                <a:ea typeface="한컴 윤체 L"/>
                <a:cs typeface="Calibri"/>
              </a:rPr>
              <a:t>Efficiency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BDF76A-B011-354A-DD4A-9F9C20F690C6}"/>
              </a:ext>
            </a:extLst>
          </p:cNvPr>
          <p:cNvSpPr txBox="1"/>
          <p:nvPr/>
        </p:nvSpPr>
        <p:spPr>
          <a:xfrm>
            <a:off x="5388155" y="5901216"/>
            <a:ext cx="1415690" cy="640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ea typeface="한컴 윤체 L"/>
                <a:cs typeface="Calibri"/>
              </a:rPr>
              <a:t>Cost</a:t>
            </a:r>
            <a:br>
              <a:rPr lang="en-US" altLang="ko-KR" b="1">
                <a:ea typeface="한컴 윤체 L"/>
                <a:cs typeface="Calibri"/>
              </a:rPr>
            </a:br>
            <a:r>
              <a:rPr lang="en-US" altLang="ko-KR" b="1">
                <a:ea typeface="한컴 윤체 L"/>
                <a:cs typeface="Calibri"/>
              </a:rPr>
              <a:t>Optimization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5A0B61-05DE-02C1-D7E3-B01A7C38019D}"/>
              </a:ext>
            </a:extLst>
          </p:cNvPr>
          <p:cNvSpPr txBox="1"/>
          <p:nvPr/>
        </p:nvSpPr>
        <p:spPr>
          <a:xfrm>
            <a:off x="8901852" y="5901216"/>
            <a:ext cx="1528704" cy="364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ea typeface="한컴 윤체 L"/>
                <a:cs typeface="Calibri"/>
              </a:rPr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369183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CDF4D-E06B-61A2-1E50-5A443F4BB97B}"/>
              </a:ext>
            </a:extLst>
          </p:cNvPr>
          <p:cNvSpPr txBox="1"/>
          <p:nvPr/>
        </p:nvSpPr>
        <p:spPr>
          <a:xfrm>
            <a:off x="1339334" y="370604"/>
            <a:ext cx="53057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+mj-ea"/>
                <a:ea typeface="+mj-ea"/>
              </a:rPr>
              <a:t>Well-architected Framework</a:t>
            </a:r>
            <a:endParaRPr lang="en-IN" sz="30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6C50D-BF60-7F0A-57E5-19A122054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4326" y="1391919"/>
            <a:ext cx="10116164" cy="43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5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35464" y="1535671"/>
            <a:ext cx="9201830" cy="3615206"/>
          </a:xfrm>
          <a:prstGeom prst="rect">
            <a:avLst/>
          </a:prstGeom>
          <a:solidFill>
            <a:schemeClr val="lt1"/>
          </a:solidFill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7" name="직사각형 6"/>
          <p:cNvSpPr/>
          <p:nvPr/>
        </p:nvSpPr>
        <p:spPr>
          <a:xfrm>
            <a:off x="624012" y="2321155"/>
            <a:ext cx="2976563" cy="2044239"/>
          </a:xfrm>
          <a:prstGeom prst="rect">
            <a:avLst/>
          </a:prstGeom>
          <a:solidFill>
            <a:schemeClr val="lt1"/>
          </a:solidFill>
          <a:ln w="38100">
            <a:solidFill>
              <a:srgbClr val="FFC43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255" y="2221942"/>
            <a:ext cx="3863878" cy="19378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406" y="3953487"/>
            <a:ext cx="2743142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AWS Well-Architected Tool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14876" y="2406540"/>
            <a:ext cx="7741665" cy="1726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3733" y="4028735"/>
            <a:ext cx="1819357" cy="360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Define Workload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2463" y="4133510"/>
            <a:ext cx="2306491" cy="636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Conduct architectural</a:t>
            </a:r>
          </a:p>
          <a:p>
            <a:pPr algn="ctr">
              <a:defRPr/>
            </a:pPr>
            <a:r>
              <a:rPr lang="en-US" altLang="ko-KR" b="1"/>
              <a:t>review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07200" y="4133510"/>
            <a:ext cx="2306491" cy="360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Apply best practices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440EAD-47A3-64C8-E813-9F8599F52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6903" y="-85725"/>
            <a:ext cx="3151272" cy="1580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E244DD-F9F2-727E-1D3B-8B8801B3966B}"/>
              </a:ext>
            </a:extLst>
          </p:cNvPr>
          <p:cNvSpPr txBox="1"/>
          <p:nvPr/>
        </p:nvSpPr>
        <p:spPr>
          <a:xfrm>
            <a:off x="3794759" y="209550"/>
            <a:ext cx="6391997" cy="845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/>
              <a:t>AWS </a:t>
            </a:r>
            <a:r>
              <a:rPr lang="en-US" altLang="ko-KR" sz="5000" b="1"/>
              <a:t>Well-Architected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4308FD45-10F5-659C-6B36-22CA66F6AD8C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" name="Graphic 4">
            <a:extLst>
              <a:ext uri="{FF2B5EF4-FFF2-40B4-BE49-F238E27FC236}">
                <a16:creationId xmlns:a16="http://schemas.microsoft.com/office/drawing/2014/main" id="{FC3CA433-D7CB-C4B9-100B-45E07E1E98EF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1935" y="1350645"/>
            <a:ext cx="9888130" cy="51098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43FC777-FAA8-AB41-E162-29E9C7B3C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6903" y="-85725"/>
            <a:ext cx="3151272" cy="1580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C6752C-ECF4-78B0-42D1-0129E3B9AC89}"/>
              </a:ext>
            </a:extLst>
          </p:cNvPr>
          <p:cNvSpPr txBox="1"/>
          <p:nvPr/>
        </p:nvSpPr>
        <p:spPr>
          <a:xfrm>
            <a:off x="3794759" y="209550"/>
            <a:ext cx="6391997" cy="845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/>
              <a:t>AWS </a:t>
            </a:r>
            <a:r>
              <a:rPr lang="en-US" altLang="ko-KR" sz="5000" b="1"/>
              <a:t>Well-Architected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E39EB330-EB88-DBED-F4E6-4D5DA7D73B83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D367AE13-90DE-3FA7-0094-E3B01B6014E3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252" y="1952077"/>
            <a:ext cx="3009900" cy="3299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0182" y="1350645"/>
            <a:ext cx="8407289" cy="45023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DF5B8BD-A5F1-5E75-D20E-E7B896714B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6903" y="-85725"/>
            <a:ext cx="3151272" cy="1580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0039-C339-D3CF-EDFE-952EEF6CB0D2}"/>
              </a:ext>
            </a:extLst>
          </p:cNvPr>
          <p:cNvSpPr txBox="1"/>
          <p:nvPr/>
        </p:nvSpPr>
        <p:spPr>
          <a:xfrm>
            <a:off x="3794759" y="209550"/>
            <a:ext cx="6391997" cy="845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/>
              <a:t>AWS </a:t>
            </a:r>
            <a:r>
              <a:rPr lang="en-US" altLang="ko-KR" sz="5000" b="1"/>
              <a:t>Well-Architected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52E34286-358F-A399-464E-84F69E51F4EA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2F252EA4-B1DA-F569-2116-3C06C13227F8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584593" y="275962"/>
            <a:ext cx="1839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+mj-ea"/>
                <a:ea typeface="+mj-ea"/>
              </a:rPr>
              <a:t>AWS IAM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D02FEC-4FA0-59CA-4718-BD768D1E8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61" y="1582048"/>
            <a:ext cx="9115705" cy="355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E98D74-7C7F-1E6A-E428-C3A983C1FF02}"/>
              </a:ext>
            </a:extLst>
          </p:cNvPr>
          <p:cNvSpPr txBox="1"/>
          <p:nvPr/>
        </p:nvSpPr>
        <p:spPr>
          <a:xfrm>
            <a:off x="261081" y="5329024"/>
            <a:ext cx="886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161616"/>
                </a:solidFill>
                <a:effectLst/>
                <a:latin typeface="+mn-ea"/>
              </a:rPr>
              <a:t>Identity</a:t>
            </a:r>
            <a:r>
              <a:rPr lang="en-US" altLang="ko-KR" b="1" dirty="0">
                <a:solidFill>
                  <a:srgbClr val="161616"/>
                </a:solidFill>
                <a:latin typeface="+mn-ea"/>
              </a:rPr>
              <a:t> =&gt; </a:t>
            </a:r>
            <a:r>
              <a:rPr lang="ko-KR" altLang="en-US" b="1" dirty="0">
                <a:solidFill>
                  <a:srgbClr val="161616"/>
                </a:solidFill>
                <a:latin typeface="+mn-ea"/>
              </a:rPr>
              <a:t>인증</a:t>
            </a:r>
            <a:endParaRPr lang="en-US" altLang="ko-KR" dirty="0">
              <a:solidFill>
                <a:srgbClr val="161616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rgbClr val="161616"/>
                </a:solidFill>
                <a:latin typeface="+mn-ea"/>
              </a:rPr>
              <a:t>Access Management =&gt; </a:t>
            </a:r>
            <a:r>
              <a:rPr lang="ko-KR" altLang="en-US" b="1" dirty="0">
                <a:solidFill>
                  <a:srgbClr val="161616"/>
                </a:solidFill>
                <a:latin typeface="+mn-ea"/>
              </a:rPr>
              <a:t>인가</a:t>
            </a:r>
            <a:endParaRPr lang="en-US" altLang="ko-KR" b="1" dirty="0">
              <a:solidFill>
                <a:srgbClr val="16161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7183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4">
            <a:extLst>
              <a:ext uri="{FF2B5EF4-FFF2-40B4-BE49-F238E27FC236}">
                <a16:creationId xmlns:a16="http://schemas.microsoft.com/office/drawing/2014/main" id="{52E34286-358F-A399-464E-84F69E51F4EA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2F252EA4-B1DA-F569-2116-3C06C13227F8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C35E0-1986-EDF8-72CF-A0342A631901}"/>
              </a:ext>
            </a:extLst>
          </p:cNvPr>
          <p:cNvSpPr txBox="1"/>
          <p:nvPr/>
        </p:nvSpPr>
        <p:spPr>
          <a:xfrm>
            <a:off x="1629622" y="394567"/>
            <a:ext cx="1839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+mj-ea"/>
                <a:ea typeface="+mj-ea"/>
              </a:rPr>
              <a:t>AWS IAM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C50453-C2A7-5FBA-5A77-74A3C5D6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7719"/>
            <a:ext cx="7187017" cy="2802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2CDE01-C293-3073-D990-901A286E10D1}"/>
              </a:ext>
            </a:extLst>
          </p:cNvPr>
          <p:cNvSpPr txBox="1"/>
          <p:nvPr/>
        </p:nvSpPr>
        <p:spPr>
          <a:xfrm>
            <a:off x="7024913" y="2530257"/>
            <a:ext cx="5307087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</a:t>
            </a:r>
            <a:r>
              <a:rPr lang="en" altLang="ko-Kore-KR" dirty="0">
                <a:latin typeface="+mn-ea"/>
              </a:rPr>
              <a:t>AWS </a:t>
            </a:r>
            <a:r>
              <a:rPr lang="ko-KR" altLang="en-US" dirty="0">
                <a:latin typeface="+mn-ea"/>
              </a:rPr>
              <a:t>리소스에 대한 액세스 제어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</a:t>
            </a:r>
            <a:r>
              <a:rPr lang="en" altLang="ko-Kore-KR" dirty="0">
                <a:latin typeface="+mn-ea"/>
              </a:rPr>
              <a:t>IAM </a:t>
            </a:r>
            <a:r>
              <a:rPr lang="ko-KR" altLang="en-US" dirty="0">
                <a:latin typeface="+mn-ea"/>
              </a:rPr>
              <a:t>사용자 및 그룹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수정 및 삭제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</a:t>
            </a:r>
            <a:r>
              <a:rPr lang="en" altLang="ko-Kore-KR" dirty="0">
                <a:latin typeface="+mn-ea"/>
              </a:rPr>
              <a:t>IAM </a:t>
            </a:r>
            <a:r>
              <a:rPr lang="ko-KR" altLang="en-US" dirty="0">
                <a:latin typeface="+mn-ea"/>
              </a:rPr>
              <a:t>정책 생성 및 관리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</a:t>
            </a:r>
            <a:r>
              <a:rPr lang="en" altLang="ko-Kore-KR" dirty="0">
                <a:latin typeface="+mn-ea"/>
              </a:rPr>
              <a:t>AWS </a:t>
            </a:r>
            <a:r>
              <a:rPr lang="ko-KR" altLang="en-US" dirty="0">
                <a:latin typeface="+mn-ea"/>
              </a:rPr>
              <a:t>리소스에 대한 액세스 권한 부여 및 제거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rgbClr val="16161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3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D768DA-1DA7-4CBE-8E6C-2229D90C9DE0}"/>
              </a:ext>
            </a:extLst>
          </p:cNvPr>
          <p:cNvSpPr/>
          <p:nvPr/>
        </p:nvSpPr>
        <p:spPr>
          <a:xfrm>
            <a:off x="0" y="-324873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5375-5814-427B-930D-D88EDD79BF3F}"/>
              </a:ext>
            </a:extLst>
          </p:cNvPr>
          <p:cNvSpPr txBox="1"/>
          <p:nvPr/>
        </p:nvSpPr>
        <p:spPr>
          <a:xfrm>
            <a:off x="624664" y="294276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en-IN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C68557-04C1-488C-9420-F0487C59CFAE}"/>
              </a:ext>
            </a:extLst>
          </p:cNvPr>
          <p:cNvSpPr txBox="1"/>
          <p:nvPr/>
        </p:nvSpPr>
        <p:spPr>
          <a:xfrm>
            <a:off x="7356532" y="1462309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dirty="0">
                <a:latin typeface="+mj-ea"/>
                <a:ea typeface="+mj-ea"/>
              </a:rPr>
              <a:t>OT</a:t>
            </a:r>
            <a:r>
              <a:rPr lang="en-US" sz="1600" b="1" dirty="0">
                <a:latin typeface="+mj-ea"/>
                <a:ea typeface="+mj-ea"/>
              </a:rPr>
              <a:t> &amp; RoadMap</a:t>
            </a:r>
            <a:endParaRPr lang="en-IN" b="1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9F3F56-1988-439E-BA2E-26475C3AB60B}"/>
              </a:ext>
            </a:extLst>
          </p:cNvPr>
          <p:cNvSpPr txBox="1"/>
          <p:nvPr/>
        </p:nvSpPr>
        <p:spPr>
          <a:xfrm>
            <a:off x="7356532" y="2087147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altLang="ko-Kore-KR" sz="1600" b="1" dirty="0">
                <a:latin typeface="+mj-ea"/>
                <a:ea typeface="+mj-ea"/>
              </a:rPr>
              <a:t>Cloud Computing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9B9B7F-18A8-4C58-AAF2-3FB3E1D83597}"/>
              </a:ext>
            </a:extLst>
          </p:cNvPr>
          <p:cNvSpPr txBox="1"/>
          <p:nvPr/>
        </p:nvSpPr>
        <p:spPr>
          <a:xfrm>
            <a:off x="7356532" y="2710366"/>
            <a:ext cx="3442095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IN" altLang="ko-Kore-KR" sz="1600" b="1" dirty="0">
                <a:latin typeface="+mj-ea"/>
                <a:ea typeface="+mj-ea"/>
              </a:rPr>
              <a:t>Virtualization &amp; Container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63D3C9-2C80-4CBA-9EB0-56C1A4688153}"/>
              </a:ext>
            </a:extLst>
          </p:cNvPr>
          <p:cNvSpPr txBox="1"/>
          <p:nvPr/>
        </p:nvSpPr>
        <p:spPr>
          <a:xfrm>
            <a:off x="7370923" y="3346087"/>
            <a:ext cx="3702318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altLang="ko-Kore-KR" sz="1600" b="1" dirty="0">
                <a:latin typeface="+mj-ea"/>
                <a:ea typeface="+mj-ea"/>
              </a:rPr>
              <a:t>AWS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966208-5B6C-48D9-B93A-D29B368A5542}"/>
              </a:ext>
            </a:extLst>
          </p:cNvPr>
          <p:cNvSpPr txBox="1"/>
          <p:nvPr/>
        </p:nvSpPr>
        <p:spPr>
          <a:xfrm>
            <a:off x="7370923" y="3968296"/>
            <a:ext cx="3702317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altLang="ko-Kore-KR" sz="1600" b="1" dirty="0">
                <a:latin typeface="+mj-ea"/>
                <a:ea typeface="+mj-ea"/>
              </a:rPr>
              <a:t>AWS Well-Architected Framework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1C0611-29CB-4817-A0BC-F7BF53A734A8}"/>
              </a:ext>
            </a:extLst>
          </p:cNvPr>
          <p:cNvGrpSpPr/>
          <p:nvPr/>
        </p:nvGrpSpPr>
        <p:grpSpPr>
          <a:xfrm>
            <a:off x="6678650" y="1598827"/>
            <a:ext cx="155963" cy="3331663"/>
            <a:chOff x="5198868" y="938018"/>
            <a:chExt cx="155963" cy="333166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C75BB-2684-4FC5-8A3B-909FB4A17999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>
              <a:off x="5276849" y="1016000"/>
              <a:ext cx="1" cy="3253681"/>
            </a:xfrm>
            <a:prstGeom prst="line">
              <a:avLst/>
            </a:prstGeom>
            <a:ln w="381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28BED4-C907-42EB-BA8D-D0AB5A841AF8}"/>
                </a:ext>
              </a:extLst>
            </p:cNvPr>
            <p:cNvSpPr/>
            <p:nvPr/>
          </p:nvSpPr>
          <p:spPr>
            <a:xfrm>
              <a:off x="5198868" y="9380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E494FF-2B0F-4AF2-BB3F-F356831C2AA7}"/>
                </a:ext>
              </a:extLst>
            </p:cNvPr>
            <p:cNvSpPr/>
            <p:nvPr/>
          </p:nvSpPr>
          <p:spPr>
            <a:xfrm>
              <a:off x="5198868" y="1564585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B5A5CD-C6FE-4A85-B64D-9A297D73FA9C}"/>
                </a:ext>
              </a:extLst>
            </p:cNvPr>
            <p:cNvSpPr/>
            <p:nvPr/>
          </p:nvSpPr>
          <p:spPr>
            <a:xfrm>
              <a:off x="5198868" y="219115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ED9E14-D1D3-47D6-84CE-60ACBFCA09C9}"/>
                </a:ext>
              </a:extLst>
            </p:cNvPr>
            <p:cNvSpPr/>
            <p:nvPr/>
          </p:nvSpPr>
          <p:spPr>
            <a:xfrm>
              <a:off x="5198868" y="2846291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54AD29-E340-4100-AEAF-2BFD671E827F}"/>
                </a:ext>
              </a:extLst>
            </p:cNvPr>
            <p:cNvSpPr/>
            <p:nvPr/>
          </p:nvSpPr>
          <p:spPr>
            <a:xfrm>
              <a:off x="5198868" y="34800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5F061A-4290-44CA-A3DC-9E69882AF9E9}"/>
                </a:ext>
              </a:extLst>
            </p:cNvPr>
            <p:cNvSpPr/>
            <p:nvPr/>
          </p:nvSpPr>
          <p:spPr>
            <a:xfrm>
              <a:off x="5198868" y="41137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381D9B4-93B7-42F2-8D32-8ED071BC3419}"/>
              </a:ext>
            </a:extLst>
          </p:cNvPr>
          <p:cNvSpPr txBox="1"/>
          <p:nvPr/>
        </p:nvSpPr>
        <p:spPr>
          <a:xfrm>
            <a:off x="7370923" y="4713376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altLang="ko-Kore-KR" sz="1600" b="1" dirty="0">
                <a:latin typeface="+mj-ea"/>
                <a:ea typeface="+mj-ea"/>
              </a:rPr>
              <a:t>AWS IAM</a:t>
            </a:r>
          </a:p>
        </p:txBody>
      </p:sp>
      <p:sp>
        <p:nvSpPr>
          <p:cNvPr id="47" name="Graphic 4">
            <a:extLst>
              <a:ext uri="{FF2B5EF4-FFF2-40B4-BE49-F238E27FC236}">
                <a16:creationId xmlns:a16="http://schemas.microsoft.com/office/drawing/2014/main" id="{FDE3956F-D0F9-4520-9EDA-791F817D6CBB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id="{145D7E10-549D-49F4-A303-0DA5C5A7C5DD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0A116B-CEAA-4F52-BBCF-7ACCB506DD15}"/>
              </a:ext>
            </a:extLst>
          </p:cNvPr>
          <p:cNvSpPr txBox="1"/>
          <p:nvPr/>
        </p:nvSpPr>
        <p:spPr>
          <a:xfrm>
            <a:off x="5603143" y="1462309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dirty="0">
                <a:latin typeface="+mj-ea"/>
                <a:ea typeface="+mj-ea"/>
              </a:rPr>
              <a:t>01</a:t>
            </a:r>
            <a:endParaRPr lang="en-IN" b="1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7E1C47-5F9B-4DEC-AB74-280817249E80}"/>
              </a:ext>
            </a:extLst>
          </p:cNvPr>
          <p:cNvSpPr txBox="1"/>
          <p:nvPr/>
        </p:nvSpPr>
        <p:spPr>
          <a:xfrm>
            <a:off x="5603143" y="2087147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dirty="0">
                <a:latin typeface="+mj-ea"/>
                <a:ea typeface="+mj-ea"/>
              </a:rPr>
              <a:t>02</a:t>
            </a:r>
            <a:endParaRPr lang="en-IN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CE701-A04C-4B00-A98E-45155D83FCD6}"/>
              </a:ext>
            </a:extLst>
          </p:cNvPr>
          <p:cNvSpPr txBox="1"/>
          <p:nvPr/>
        </p:nvSpPr>
        <p:spPr>
          <a:xfrm>
            <a:off x="5603143" y="271036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dirty="0">
                <a:latin typeface="+mj-ea"/>
                <a:ea typeface="+mj-ea"/>
              </a:rPr>
              <a:t>03</a:t>
            </a:r>
            <a:endParaRPr lang="en-IN" b="1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DF6690-26EA-40D7-A858-D4888A649056}"/>
              </a:ext>
            </a:extLst>
          </p:cNvPr>
          <p:cNvSpPr txBox="1"/>
          <p:nvPr/>
        </p:nvSpPr>
        <p:spPr>
          <a:xfrm>
            <a:off x="5603143" y="3363769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dirty="0">
                <a:latin typeface="+mj-ea"/>
                <a:ea typeface="+mj-ea"/>
              </a:rPr>
              <a:t>04</a:t>
            </a:r>
            <a:endParaRPr lang="en-IN" b="1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991D8B-9248-4507-96C8-9632F6372F65}"/>
              </a:ext>
            </a:extLst>
          </p:cNvPr>
          <p:cNvSpPr txBox="1"/>
          <p:nvPr/>
        </p:nvSpPr>
        <p:spPr>
          <a:xfrm>
            <a:off x="5603143" y="4006087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dirty="0">
                <a:latin typeface="+mj-ea"/>
                <a:ea typeface="+mj-ea"/>
              </a:rPr>
              <a:t>05</a:t>
            </a:r>
            <a:endParaRPr lang="en-IN" b="1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B414D4-51D6-47FB-B7F0-69A452F41C2C}"/>
              </a:ext>
            </a:extLst>
          </p:cNvPr>
          <p:cNvSpPr txBox="1"/>
          <p:nvPr/>
        </p:nvSpPr>
        <p:spPr>
          <a:xfrm>
            <a:off x="5603143" y="463676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dirty="0">
                <a:latin typeface="+mj-ea"/>
                <a:ea typeface="+mj-ea"/>
              </a:rPr>
              <a:t>06</a:t>
            </a:r>
            <a:endParaRPr lang="en-IN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43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4">
            <a:extLst>
              <a:ext uri="{FF2B5EF4-FFF2-40B4-BE49-F238E27FC236}">
                <a16:creationId xmlns:a16="http://schemas.microsoft.com/office/drawing/2014/main" id="{52E34286-358F-A399-464E-84F69E51F4EA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2F252EA4-B1DA-F569-2116-3C06C13227F8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C35E0-1986-EDF8-72CF-A0342A631901}"/>
              </a:ext>
            </a:extLst>
          </p:cNvPr>
          <p:cNvSpPr txBox="1"/>
          <p:nvPr/>
        </p:nvSpPr>
        <p:spPr>
          <a:xfrm>
            <a:off x="1629622" y="394567"/>
            <a:ext cx="1839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+mj-ea"/>
                <a:ea typeface="+mj-ea"/>
              </a:rPr>
              <a:t>AWS IAM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CDE01-C293-3073-D990-901A286E10D1}"/>
              </a:ext>
            </a:extLst>
          </p:cNvPr>
          <p:cNvSpPr txBox="1"/>
          <p:nvPr/>
        </p:nvSpPr>
        <p:spPr>
          <a:xfrm>
            <a:off x="4803989" y="1700653"/>
            <a:ext cx="7336496" cy="3870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61616"/>
                </a:solidFill>
                <a:latin typeface="+mn-ea"/>
              </a:rPr>
              <a:t>IAM </a:t>
            </a:r>
            <a:r>
              <a:rPr lang="ko-KR" altLang="en-US" sz="2200" b="1" dirty="0">
                <a:solidFill>
                  <a:srgbClr val="161616"/>
                </a:solidFill>
                <a:latin typeface="+mn-ea"/>
              </a:rPr>
              <a:t>구성 요소</a:t>
            </a:r>
            <a:endParaRPr lang="en-US" altLang="ko-KR" sz="2200" b="1" dirty="0">
              <a:solidFill>
                <a:srgbClr val="16161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161616"/>
                </a:solidFill>
                <a:latin typeface="+mn-ea"/>
              </a:rPr>
              <a:t>사용자</a:t>
            </a:r>
            <a:endParaRPr lang="en-US" altLang="ko-KR" dirty="0">
              <a:solidFill>
                <a:srgbClr val="16161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161616"/>
                </a:solidFill>
                <a:latin typeface="+mn-ea"/>
              </a:rPr>
              <a:t>사용자 그룹</a:t>
            </a:r>
            <a:endParaRPr lang="en-US" altLang="ko-KR" dirty="0">
              <a:solidFill>
                <a:srgbClr val="16161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161616"/>
                </a:solidFill>
                <a:latin typeface="+mn-ea"/>
              </a:rPr>
              <a:t>역할</a:t>
            </a:r>
            <a:endParaRPr lang="en-US" altLang="ko-KR" dirty="0">
              <a:solidFill>
                <a:srgbClr val="16161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161616"/>
                </a:solidFill>
                <a:latin typeface="+mn-ea"/>
              </a:rPr>
              <a:t>정책</a:t>
            </a:r>
            <a:endParaRPr lang="en-US" altLang="ko-KR" dirty="0">
              <a:solidFill>
                <a:srgbClr val="16161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161616"/>
                </a:solidFill>
                <a:latin typeface="+mn-ea"/>
              </a:rPr>
              <a:t>etc..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161616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161616"/>
                </a:solidFill>
                <a:latin typeface="+mn-ea"/>
              </a:rPr>
              <a:t>* 자격 증명 공급자는 </a:t>
            </a:r>
            <a:r>
              <a:rPr lang="en-US" altLang="ko-KR" dirty="0">
                <a:solidFill>
                  <a:srgbClr val="161616"/>
                </a:solidFill>
                <a:latin typeface="+mn-ea"/>
              </a:rPr>
              <a:t>OIDC </a:t>
            </a:r>
            <a:r>
              <a:rPr lang="ko-KR" altLang="en-US" dirty="0">
                <a:solidFill>
                  <a:srgbClr val="161616"/>
                </a:solidFill>
                <a:latin typeface="+mn-ea"/>
              </a:rPr>
              <a:t>표준을 제공하는 외부 자격 공급자를 의미</a:t>
            </a:r>
            <a:endParaRPr lang="en-US" altLang="ko-KR" dirty="0">
              <a:solidFill>
                <a:srgbClr val="161616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486246-31D3-A157-D3FE-88B2B02D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82" y="1375764"/>
            <a:ext cx="1956233" cy="475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4">
            <a:extLst>
              <a:ext uri="{FF2B5EF4-FFF2-40B4-BE49-F238E27FC236}">
                <a16:creationId xmlns:a16="http://schemas.microsoft.com/office/drawing/2014/main" id="{52E34286-358F-A399-464E-84F69E51F4EA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2F252EA4-B1DA-F569-2116-3C06C13227F8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C35E0-1986-EDF8-72CF-A0342A631901}"/>
              </a:ext>
            </a:extLst>
          </p:cNvPr>
          <p:cNvSpPr txBox="1"/>
          <p:nvPr/>
        </p:nvSpPr>
        <p:spPr>
          <a:xfrm>
            <a:off x="1629622" y="394567"/>
            <a:ext cx="1839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+mj-ea"/>
                <a:ea typeface="+mj-ea"/>
              </a:rPr>
              <a:t>AWS IAM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0BB33-80D2-4718-12A2-C94473B4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23" y="1721642"/>
            <a:ext cx="10623977" cy="34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4">
            <a:extLst>
              <a:ext uri="{FF2B5EF4-FFF2-40B4-BE49-F238E27FC236}">
                <a16:creationId xmlns:a16="http://schemas.microsoft.com/office/drawing/2014/main" id="{52E34286-358F-A399-464E-84F69E51F4EA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2F252EA4-B1DA-F569-2116-3C06C13227F8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C35E0-1986-EDF8-72CF-A0342A631901}"/>
              </a:ext>
            </a:extLst>
          </p:cNvPr>
          <p:cNvSpPr txBox="1"/>
          <p:nvPr/>
        </p:nvSpPr>
        <p:spPr>
          <a:xfrm>
            <a:off x="1629622" y="394567"/>
            <a:ext cx="29708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+mj-ea"/>
                <a:ea typeface="+mj-ea"/>
              </a:rPr>
              <a:t>AWS IAM</a:t>
            </a:r>
            <a:r>
              <a:rPr lang="en-US" sz="3000" dirty="0">
                <a:latin typeface="+mj-ea"/>
                <a:ea typeface="+mj-ea"/>
              </a:rPr>
              <a:t> Policy</a:t>
            </a:r>
            <a:endParaRPr lang="en-IN" sz="3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8E8A5-9AD6-698C-BB25-B04D1AD9FD2E}"/>
              </a:ext>
            </a:extLst>
          </p:cNvPr>
          <p:cNvSpPr txBox="1"/>
          <p:nvPr/>
        </p:nvSpPr>
        <p:spPr>
          <a:xfrm>
            <a:off x="5036216" y="1652031"/>
            <a:ext cx="7336496" cy="3277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61616"/>
                </a:solidFill>
                <a:latin typeface="+mn-ea"/>
              </a:rPr>
              <a:t>JSON </a:t>
            </a:r>
            <a:r>
              <a:rPr lang="ko-KR" altLang="en-US" sz="2200" b="1" dirty="0">
                <a:solidFill>
                  <a:srgbClr val="161616"/>
                </a:solidFill>
                <a:latin typeface="+mn-ea"/>
              </a:rPr>
              <a:t>형식이며 다음과 같은 구성 요소를 포함</a:t>
            </a:r>
            <a:endParaRPr lang="en-US" altLang="ko-KR" sz="2200" b="1" dirty="0">
              <a:solidFill>
                <a:srgbClr val="161616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200" b="1" dirty="0">
              <a:solidFill>
                <a:srgbClr val="16161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ore-KR" sz="1600" dirty="0">
                <a:latin typeface="+mn-ea"/>
              </a:rPr>
              <a:t>Principal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접근을 허용 혹은 차단하고자 하는 대상</a:t>
            </a:r>
            <a:endParaRPr lang="en" altLang="ko-Kore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ore-KR" sz="1600" dirty="0">
                <a:latin typeface="+mn-ea"/>
              </a:rPr>
              <a:t>Action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en" altLang="ko-Kore-KR" sz="1600" dirty="0">
                <a:latin typeface="+mn-ea"/>
              </a:rPr>
              <a:t>principal</a:t>
            </a:r>
            <a:r>
              <a:rPr lang="ko-KR" altLang="en-US" sz="1600" dirty="0">
                <a:latin typeface="+mn-ea"/>
              </a:rPr>
              <a:t>이 어떤 행위를 하는지 지정</a:t>
            </a:r>
            <a:endParaRPr lang="en-US" altLang="ko-Kore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ore-KR" sz="1600" dirty="0">
                <a:latin typeface="+mn-ea"/>
              </a:rPr>
              <a:t>Resource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해당 </a:t>
            </a:r>
            <a:r>
              <a:rPr lang="en" altLang="ko-Kore-KR" sz="1600" dirty="0">
                <a:latin typeface="+mn-ea"/>
              </a:rPr>
              <a:t>identity</a:t>
            </a:r>
            <a:r>
              <a:rPr lang="ko-KR" altLang="en-US" sz="1600" dirty="0" err="1">
                <a:latin typeface="+mn-ea"/>
              </a:rPr>
              <a:t>를</a:t>
            </a:r>
            <a:r>
              <a:rPr lang="ko-KR" altLang="en-US" sz="1600" dirty="0">
                <a:latin typeface="+mn-ea"/>
              </a:rPr>
              <a:t> 가진 사용자가 어디 접근을 허용할지 차단할 지를 지정</a:t>
            </a:r>
            <a:endParaRPr lang="en" altLang="ko-Kore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ore-KR" sz="1600" dirty="0">
                <a:latin typeface="+mn-ea"/>
              </a:rPr>
              <a:t>Condition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다양한 조건들을 넣어 복잡하게 설정 가능</a:t>
            </a:r>
            <a:endParaRPr lang="en-US" altLang="ko-Kore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ore-KR" sz="1600" dirty="0">
                <a:latin typeface="+mn-ea"/>
              </a:rPr>
              <a:t>Effect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허용할지 거부할지 결정</a:t>
            </a:r>
            <a:r>
              <a:rPr lang="en-US" altLang="ko-KR" sz="1600" dirty="0">
                <a:latin typeface="+mn-ea"/>
              </a:rPr>
              <a:t>(allow</a:t>
            </a:r>
            <a:r>
              <a:rPr lang="ko-KR" altLang="en-US" sz="1600" dirty="0">
                <a:latin typeface="+mn-ea"/>
              </a:rPr>
              <a:t>보다 </a:t>
            </a:r>
            <a:r>
              <a:rPr lang="en-US" altLang="ko-KR" sz="1600" dirty="0">
                <a:latin typeface="+mn-ea"/>
              </a:rPr>
              <a:t>deny</a:t>
            </a:r>
            <a:r>
              <a:rPr lang="ko-KR" altLang="en-US" sz="1600" dirty="0">
                <a:latin typeface="+mn-ea"/>
              </a:rPr>
              <a:t>가 우선순위 높음</a:t>
            </a:r>
            <a:r>
              <a:rPr lang="en-US" altLang="ko-KR" sz="1600" dirty="0">
                <a:latin typeface="+mn-ea"/>
              </a:rPr>
              <a:t>)</a:t>
            </a:r>
            <a:endParaRPr lang="en-US" altLang="ko-KR" sz="1600" dirty="0">
              <a:solidFill>
                <a:srgbClr val="161616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808FA0-1DCF-0023-E3C2-19996A30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9" y="1653380"/>
            <a:ext cx="4089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4">
            <a:extLst>
              <a:ext uri="{FF2B5EF4-FFF2-40B4-BE49-F238E27FC236}">
                <a16:creationId xmlns:a16="http://schemas.microsoft.com/office/drawing/2014/main" id="{52E34286-358F-A399-464E-84F69E51F4EA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2F252EA4-B1DA-F569-2116-3C06C13227F8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C35E0-1986-EDF8-72CF-A0342A631901}"/>
              </a:ext>
            </a:extLst>
          </p:cNvPr>
          <p:cNvSpPr txBox="1"/>
          <p:nvPr/>
        </p:nvSpPr>
        <p:spPr>
          <a:xfrm>
            <a:off x="1629622" y="394567"/>
            <a:ext cx="6394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+mj-ea"/>
                <a:ea typeface="+mj-ea"/>
              </a:rPr>
              <a:t>AWS </a:t>
            </a:r>
            <a:r>
              <a:rPr lang="ko-KR" altLang="en-US" sz="3000" dirty="0">
                <a:latin typeface="+mj-ea"/>
                <a:ea typeface="+mj-ea"/>
              </a:rPr>
              <a:t>계정 만들고 </a:t>
            </a:r>
            <a:r>
              <a:rPr lang="en-US" altLang="ko-KR" sz="3000" dirty="0">
                <a:latin typeface="+mj-ea"/>
                <a:ea typeface="+mj-ea"/>
              </a:rPr>
              <a:t>IAM User</a:t>
            </a:r>
            <a:r>
              <a:rPr lang="ko-KR" altLang="en-US" sz="3000" dirty="0">
                <a:latin typeface="+mj-ea"/>
                <a:ea typeface="+mj-ea"/>
              </a:rPr>
              <a:t> 만들기 </a:t>
            </a:r>
            <a:endParaRPr lang="en-IN" sz="3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8E8A5-9AD6-698C-BB25-B04D1AD9FD2E}"/>
              </a:ext>
            </a:extLst>
          </p:cNvPr>
          <p:cNvSpPr txBox="1"/>
          <p:nvPr/>
        </p:nvSpPr>
        <p:spPr>
          <a:xfrm>
            <a:off x="3323531" y="2773628"/>
            <a:ext cx="7336496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161616"/>
                </a:solidFill>
                <a:latin typeface="+mn-ea"/>
              </a:rPr>
              <a:t>계정 만들고 사용자 나누기 실습 </a:t>
            </a:r>
            <a:r>
              <a:rPr lang="en-US" altLang="ko-KR" sz="2800" b="1" dirty="0">
                <a:solidFill>
                  <a:srgbClr val="161616"/>
                </a:solidFill>
                <a:latin typeface="+mn-ea"/>
              </a:rPr>
              <a:t>!!</a:t>
            </a:r>
            <a:endParaRPr lang="en-US" altLang="ko-KR" sz="2800" dirty="0">
              <a:solidFill>
                <a:srgbClr val="16161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248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5533F-68E2-01D3-FFAC-E8314D3F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326" y="351503"/>
            <a:ext cx="2140188" cy="766894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AWS</a:t>
            </a:r>
            <a:r>
              <a:rPr lang="ko-KR" altLang="en-US" sz="3000" dirty="0"/>
              <a:t> 자격증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0BC2EB-3018-ACCE-D947-5893EC1A3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12" y="1523189"/>
            <a:ext cx="6212555" cy="381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6A25C-8F99-ED6E-6FA3-0DA3A27090A8}"/>
              </a:ext>
            </a:extLst>
          </p:cNvPr>
          <p:cNvSpPr txBox="1"/>
          <p:nvPr/>
        </p:nvSpPr>
        <p:spPr>
          <a:xfrm>
            <a:off x="5175607" y="5656856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함께 준비해도 좋아요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3DB2131C-AD7F-837D-6E4C-7E5E23ACCAA2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" name="Graphic 4">
            <a:extLst>
              <a:ext uri="{FF2B5EF4-FFF2-40B4-BE49-F238E27FC236}">
                <a16:creationId xmlns:a16="http://schemas.microsoft.com/office/drawing/2014/main" id="{91F47AC3-4494-5F19-A4BC-D9FA98187246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400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F8DB7-9F96-1A9E-34EE-47A9357179A1}"/>
              </a:ext>
            </a:extLst>
          </p:cNvPr>
          <p:cNvSpPr txBox="1"/>
          <p:nvPr/>
        </p:nvSpPr>
        <p:spPr>
          <a:xfrm>
            <a:off x="2579270" y="5805033"/>
            <a:ext cx="7846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고객 성공 사례</a:t>
            </a:r>
            <a:r>
              <a:rPr lang="en-US" altLang="ko-KR">
                <a:hlinkClick r:id="rId2"/>
              </a:rPr>
              <a:t>: </a:t>
            </a:r>
            <a:r>
              <a:rPr lang="ko-KR" altLang="en-US">
                <a:hlinkClick r:id="rId2"/>
              </a:rPr>
              <a:t>사례 연구</a:t>
            </a:r>
            <a:r>
              <a:rPr lang="en-US" altLang="ko-KR">
                <a:hlinkClick r:id="rId2"/>
              </a:rPr>
              <a:t>, </a:t>
            </a:r>
            <a:r>
              <a:rPr lang="ko-KR" altLang="en-US">
                <a:hlinkClick r:id="rId2"/>
              </a:rPr>
              <a:t>동영상</a:t>
            </a:r>
            <a:r>
              <a:rPr lang="en-US" altLang="ko-KR">
                <a:hlinkClick r:id="rId2"/>
              </a:rPr>
              <a:t>, </a:t>
            </a:r>
            <a:r>
              <a:rPr lang="ko-KR" altLang="en-US">
                <a:hlinkClick r:id="rId2"/>
              </a:rPr>
              <a:t>팟캐스트</a:t>
            </a:r>
            <a:r>
              <a:rPr lang="en-US" altLang="ko-KR">
                <a:hlinkClick r:id="rId2"/>
              </a:rPr>
              <a:t>, </a:t>
            </a:r>
            <a:r>
              <a:rPr lang="ko-KR" altLang="en-US">
                <a:hlinkClick r:id="rId2"/>
              </a:rPr>
              <a:t>혁신 사례 </a:t>
            </a:r>
            <a:r>
              <a:rPr lang="en-US" altLang="ko-KR">
                <a:hlinkClick r:id="rId2"/>
              </a:rPr>
              <a:t>(amazon.com)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90912-2F82-622B-6E45-886E974A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6" y="1235728"/>
            <a:ext cx="3087746" cy="405689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CC0CB93-090A-1FF5-3138-C3E1A42C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514" y="199123"/>
            <a:ext cx="2053567" cy="79592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우수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4A74A-3AB3-EB13-D433-9759AFC30217}"/>
              </a:ext>
            </a:extLst>
          </p:cNvPr>
          <p:cNvSpPr txBox="1"/>
          <p:nvPr/>
        </p:nvSpPr>
        <p:spPr>
          <a:xfrm>
            <a:off x="2741696" y="6174365"/>
            <a:ext cx="6097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천만 사용자를 위한 </a:t>
            </a:r>
            <a:r>
              <a:rPr lang="en-US" altLang="ko-KR">
                <a:hlinkClick r:id="rId4"/>
              </a:rPr>
              <a:t>AWS </a:t>
            </a:r>
            <a:r>
              <a:rPr lang="ko-KR" altLang="en-US">
                <a:hlinkClick r:id="rId4"/>
              </a:rPr>
              <a:t>클라우드 아키텍처 진화하기 </a:t>
            </a:r>
            <a:r>
              <a:rPr lang="en-US" altLang="ko-KR">
                <a:hlinkClick r:id="rId4"/>
              </a:rPr>
              <a:t>- </a:t>
            </a:r>
            <a:r>
              <a:rPr lang="ko-KR" altLang="en-US">
                <a:hlinkClick r:id="rId4"/>
              </a:rPr>
              <a:t>이일구</a:t>
            </a:r>
            <a:r>
              <a:rPr lang="en-US" altLang="ko-KR">
                <a:hlinkClick r:id="rId4"/>
              </a:rPr>
              <a:t>, AWS | AWS Builders </a:t>
            </a:r>
            <a:r>
              <a:rPr lang="ko-KR" altLang="en-US">
                <a:hlinkClick r:id="rId4"/>
              </a:rPr>
              <a:t>온라인 시리즈 </a:t>
            </a:r>
            <a:r>
              <a:rPr lang="en-US" altLang="ko-KR">
                <a:hlinkClick r:id="rId4"/>
              </a:rPr>
              <a:t>- YouTube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007EDD-4C6C-CF76-364C-F2413064E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357" y="2000606"/>
            <a:ext cx="4387781" cy="2527139"/>
          </a:xfrm>
          <a:prstGeom prst="rect">
            <a:avLst/>
          </a:prstGeom>
        </p:spPr>
      </p:pic>
      <p:sp>
        <p:nvSpPr>
          <p:cNvPr id="2" name="Graphic 4">
            <a:extLst>
              <a:ext uri="{FF2B5EF4-FFF2-40B4-BE49-F238E27FC236}">
                <a16:creationId xmlns:a16="http://schemas.microsoft.com/office/drawing/2014/main" id="{FBBF0EDB-BE78-91F9-3EDC-2FD733BB0919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786B444E-415A-F9C8-5804-93E2141323D2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722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302411" y="2767280"/>
            <a:ext cx="360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30D8D3-3A57-4631-8427-8B7115FAEE7A}"/>
              </a:ext>
            </a:extLst>
          </p:cNvPr>
          <p:cNvSpPr/>
          <p:nvPr/>
        </p:nvSpPr>
        <p:spPr>
          <a:xfrm rot="2700000">
            <a:off x="7483756" y="674242"/>
            <a:ext cx="354933" cy="1494180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542C89-8FC5-4E6E-B09F-1F6DDB6FEF54}"/>
              </a:ext>
            </a:extLst>
          </p:cNvPr>
          <p:cNvSpPr/>
          <p:nvPr/>
        </p:nvSpPr>
        <p:spPr>
          <a:xfrm rot="2700000">
            <a:off x="10513035" y="4667523"/>
            <a:ext cx="354933" cy="1494182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A71F60-2447-AA98-CDEF-0A86C18F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1" y="544015"/>
            <a:ext cx="10257722" cy="576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1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30D8D3-3A57-4631-8427-8B7115FAEE7A}"/>
              </a:ext>
            </a:extLst>
          </p:cNvPr>
          <p:cNvSpPr/>
          <p:nvPr/>
        </p:nvSpPr>
        <p:spPr>
          <a:xfrm rot="2700000">
            <a:off x="7483756" y="674242"/>
            <a:ext cx="354933" cy="1494180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542C89-8FC5-4E6E-B09F-1F6DDB6FEF54}"/>
              </a:ext>
            </a:extLst>
          </p:cNvPr>
          <p:cNvSpPr/>
          <p:nvPr/>
        </p:nvSpPr>
        <p:spPr>
          <a:xfrm rot="2700000">
            <a:off x="10513035" y="4667523"/>
            <a:ext cx="354933" cy="1494182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8DC2DD-6F3B-F6E9-C5C9-3294735E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86" y="542383"/>
            <a:ext cx="10263527" cy="57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30D8D3-3A57-4631-8427-8B7115FAEE7A}"/>
              </a:ext>
            </a:extLst>
          </p:cNvPr>
          <p:cNvSpPr/>
          <p:nvPr/>
        </p:nvSpPr>
        <p:spPr>
          <a:xfrm rot="2700000">
            <a:off x="7483756" y="674242"/>
            <a:ext cx="354933" cy="1494180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542C89-8FC5-4E6E-B09F-1F6DDB6FEF54}"/>
              </a:ext>
            </a:extLst>
          </p:cNvPr>
          <p:cNvSpPr/>
          <p:nvPr/>
        </p:nvSpPr>
        <p:spPr>
          <a:xfrm rot="2700000">
            <a:off x="10513035" y="4667523"/>
            <a:ext cx="354933" cy="1494182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07961-53FF-7DC7-F0DC-B5CD7CF6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55" y="465446"/>
            <a:ext cx="10537079" cy="5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AA57EA-6004-4AFD-AE43-376E12691068}"/>
              </a:ext>
            </a:extLst>
          </p:cNvPr>
          <p:cNvCxnSpPr>
            <a:cxnSpLocks/>
          </p:cNvCxnSpPr>
          <p:nvPr/>
        </p:nvCxnSpPr>
        <p:spPr>
          <a:xfrm>
            <a:off x="1725476" y="3502135"/>
            <a:ext cx="8318409" cy="13836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BCB6CB-6091-4CBD-9180-21CDD9F99930}"/>
              </a:ext>
            </a:extLst>
          </p:cNvPr>
          <p:cNvSpPr/>
          <p:nvPr/>
        </p:nvSpPr>
        <p:spPr>
          <a:xfrm>
            <a:off x="1334173" y="1966411"/>
            <a:ext cx="1828721" cy="1004642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86E388-DDA8-4B95-9721-A9E1756A5F3C}"/>
              </a:ext>
            </a:extLst>
          </p:cNvPr>
          <p:cNvSpPr/>
          <p:nvPr/>
        </p:nvSpPr>
        <p:spPr>
          <a:xfrm>
            <a:off x="2654739" y="4092056"/>
            <a:ext cx="1604088" cy="958905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A212782-D7C3-4A9F-9838-90560E1D203D}"/>
              </a:ext>
            </a:extLst>
          </p:cNvPr>
          <p:cNvSpPr/>
          <p:nvPr/>
        </p:nvSpPr>
        <p:spPr>
          <a:xfrm>
            <a:off x="1530375" y="2897684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9C57500-06C3-4082-81AA-C29C3890BEE2}"/>
              </a:ext>
            </a:extLst>
          </p:cNvPr>
          <p:cNvSpPr/>
          <p:nvPr/>
        </p:nvSpPr>
        <p:spPr>
          <a:xfrm rot="10800000">
            <a:off x="2941843" y="3817603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6A381F-2E0C-4292-82B2-0F435B3B447B}"/>
              </a:ext>
            </a:extLst>
          </p:cNvPr>
          <p:cNvSpPr/>
          <p:nvPr/>
        </p:nvSpPr>
        <p:spPr>
          <a:xfrm>
            <a:off x="1647493" y="3424153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B674BC-132A-4274-AE9C-FE7482BE1DFA}"/>
              </a:ext>
            </a:extLst>
          </p:cNvPr>
          <p:cNvSpPr/>
          <p:nvPr/>
        </p:nvSpPr>
        <p:spPr>
          <a:xfrm>
            <a:off x="3053212" y="3407777"/>
            <a:ext cx="188716" cy="18871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1F63F75-C806-4E91-B2EC-8E5951830A64}"/>
              </a:ext>
            </a:extLst>
          </p:cNvPr>
          <p:cNvSpPr/>
          <p:nvPr/>
        </p:nvSpPr>
        <p:spPr>
          <a:xfrm>
            <a:off x="4385842" y="3437990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581D9E-FF55-47B4-B38A-373B79F13522}"/>
              </a:ext>
            </a:extLst>
          </p:cNvPr>
          <p:cNvSpPr txBox="1"/>
          <p:nvPr/>
        </p:nvSpPr>
        <p:spPr>
          <a:xfrm>
            <a:off x="1276674" y="3632602"/>
            <a:ext cx="1049652" cy="34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+mj-ea"/>
                <a:ea typeface="+mj-ea"/>
              </a:rPr>
              <a:t>5</a:t>
            </a:r>
            <a:r>
              <a:rPr lang="ko-KR" altLang="en-US" sz="1400" dirty="0">
                <a:latin typeface="+mj-ea"/>
                <a:ea typeface="+mj-ea"/>
              </a:rPr>
              <a:t>월 </a:t>
            </a:r>
            <a:r>
              <a:rPr lang="en-US" altLang="ko-KR" sz="1400" dirty="0">
                <a:latin typeface="+mj-ea"/>
                <a:ea typeface="+mj-ea"/>
              </a:rPr>
              <a:t>24</a:t>
            </a:r>
            <a:r>
              <a:rPr lang="ko-KR" altLang="en-US" sz="1400" dirty="0">
                <a:latin typeface="+mj-ea"/>
                <a:ea typeface="+mj-ea"/>
              </a:rPr>
              <a:t>일</a:t>
            </a:r>
            <a:endParaRPr lang="en-IN" sz="14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CFC5F-47CE-4239-853A-F74E1E3444AF}"/>
              </a:ext>
            </a:extLst>
          </p:cNvPr>
          <p:cNvSpPr txBox="1"/>
          <p:nvPr/>
        </p:nvSpPr>
        <p:spPr>
          <a:xfrm>
            <a:off x="1276674" y="2114149"/>
            <a:ext cx="1971188" cy="73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Cloud computing </a:t>
            </a: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및 </a:t>
            </a: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IAM, Well-architected Framework</a:t>
            </a:r>
            <a:endParaRPr lang="en-IN" sz="1200" b="1" dirty="0">
              <a:solidFill>
                <a:schemeClr val="bg1"/>
              </a:solidFill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8936A123-FDA0-70FC-F94F-812B33AA30D9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A999B81D-4D7B-40E6-3BE4-E652A550DFA8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B6EFA-C098-7310-3ACE-F4040C80ACC0}"/>
              </a:ext>
            </a:extLst>
          </p:cNvPr>
          <p:cNvSpPr txBox="1"/>
          <p:nvPr/>
        </p:nvSpPr>
        <p:spPr>
          <a:xfrm>
            <a:off x="1479903" y="286819"/>
            <a:ext cx="2348787" cy="4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>
                <a:latin typeface="+mj-ea"/>
                <a:ea typeface="+mj-ea"/>
              </a:rPr>
              <a:t>전체 커리큘럼</a:t>
            </a:r>
            <a:endParaRPr lang="en-IN" altLang="ko-Kore-KR" sz="18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0751A-6E53-C04F-9FEF-029FC1CB2576}"/>
              </a:ext>
            </a:extLst>
          </p:cNvPr>
          <p:cNvSpPr txBox="1"/>
          <p:nvPr/>
        </p:nvSpPr>
        <p:spPr>
          <a:xfrm>
            <a:off x="2611195" y="3065118"/>
            <a:ext cx="1049652" cy="34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latin typeface="+mj-ea"/>
                <a:ea typeface="+mj-ea"/>
                <a:cs typeface="Roboto" panose="02000000000000000000" pitchFamily="2" charset="0"/>
              </a:rPr>
              <a:t>5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월 </a:t>
            </a: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31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일</a:t>
            </a:r>
            <a:endParaRPr lang="en-IN" sz="14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3BB789-7FB4-419A-DC7B-6C095C3B2BF2}"/>
              </a:ext>
            </a:extLst>
          </p:cNvPr>
          <p:cNvSpPr txBox="1"/>
          <p:nvPr/>
        </p:nvSpPr>
        <p:spPr>
          <a:xfrm>
            <a:off x="2664898" y="4300810"/>
            <a:ext cx="1525375" cy="5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컨테이너</a:t>
            </a: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(Docker)</a:t>
            </a: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 및 </a:t>
            </a: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CI/CD</a:t>
            </a:r>
            <a:endParaRPr lang="en-IN" sz="1200" b="1" dirty="0">
              <a:solidFill>
                <a:schemeClr val="bg1"/>
              </a:solidFill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19B6B0D4-4435-7F5C-A635-F6BF9DF9EB2B}"/>
              </a:ext>
            </a:extLst>
          </p:cNvPr>
          <p:cNvSpPr/>
          <p:nvPr/>
        </p:nvSpPr>
        <p:spPr>
          <a:xfrm>
            <a:off x="4029283" y="1973510"/>
            <a:ext cx="1828721" cy="1004642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25">
            <a:extLst>
              <a:ext uri="{FF2B5EF4-FFF2-40B4-BE49-F238E27FC236}">
                <a16:creationId xmlns:a16="http://schemas.microsoft.com/office/drawing/2014/main" id="{0F848C2F-98F4-A6C7-199B-D12E79CA8DA6}"/>
              </a:ext>
            </a:extLst>
          </p:cNvPr>
          <p:cNvSpPr/>
          <p:nvPr/>
        </p:nvSpPr>
        <p:spPr>
          <a:xfrm>
            <a:off x="4225485" y="2904783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98E3E-85AB-2FE6-4250-C555239C4FE7}"/>
              </a:ext>
            </a:extLst>
          </p:cNvPr>
          <p:cNvSpPr txBox="1"/>
          <p:nvPr/>
        </p:nvSpPr>
        <p:spPr>
          <a:xfrm>
            <a:off x="3960389" y="2200305"/>
            <a:ext cx="1971188" cy="5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네트워크 구성 </a:t>
            </a: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(VPC, Route53, Subnet</a:t>
            </a:r>
            <a:endParaRPr lang="en-IN" sz="1200" b="1" dirty="0">
              <a:solidFill>
                <a:schemeClr val="bg1"/>
              </a:solidFill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B6A2AE-A0F5-4E15-AA77-FA42AE12A2FF}"/>
              </a:ext>
            </a:extLst>
          </p:cNvPr>
          <p:cNvSpPr txBox="1"/>
          <p:nvPr/>
        </p:nvSpPr>
        <p:spPr>
          <a:xfrm>
            <a:off x="3925610" y="3592890"/>
            <a:ext cx="1049652" cy="34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latin typeface="+mj-ea"/>
                <a:ea typeface="+mj-ea"/>
                <a:cs typeface="Roboto" panose="02000000000000000000" pitchFamily="2" charset="0"/>
              </a:rPr>
              <a:t>6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월 </a:t>
            </a: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21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일</a:t>
            </a:r>
            <a:endParaRPr lang="en-IN" sz="14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7FB00C49-635D-3B1E-AED2-493C5522C027}"/>
              </a:ext>
            </a:extLst>
          </p:cNvPr>
          <p:cNvSpPr/>
          <p:nvPr/>
        </p:nvSpPr>
        <p:spPr>
          <a:xfrm>
            <a:off x="5659662" y="3426510"/>
            <a:ext cx="188716" cy="18871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AE2EAF-000B-2868-71D6-2B4B33291337}"/>
              </a:ext>
            </a:extLst>
          </p:cNvPr>
          <p:cNvSpPr txBox="1"/>
          <p:nvPr/>
        </p:nvSpPr>
        <p:spPr>
          <a:xfrm>
            <a:off x="5214868" y="3072255"/>
            <a:ext cx="1049652" cy="34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6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월 </a:t>
            </a: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28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일</a:t>
            </a:r>
            <a:endParaRPr lang="en-IN" sz="14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49" name="Rectangle: Rounded Corners 7">
            <a:extLst>
              <a:ext uri="{FF2B5EF4-FFF2-40B4-BE49-F238E27FC236}">
                <a16:creationId xmlns:a16="http://schemas.microsoft.com/office/drawing/2014/main" id="{9AA3D8A7-3217-5030-C6C3-9FDF410F0BFD}"/>
              </a:ext>
            </a:extLst>
          </p:cNvPr>
          <p:cNvSpPr/>
          <p:nvPr/>
        </p:nvSpPr>
        <p:spPr>
          <a:xfrm>
            <a:off x="5253731" y="4076842"/>
            <a:ext cx="1642315" cy="97412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Freeform: Shape 31">
            <a:extLst>
              <a:ext uri="{FF2B5EF4-FFF2-40B4-BE49-F238E27FC236}">
                <a16:creationId xmlns:a16="http://schemas.microsoft.com/office/drawing/2014/main" id="{2CAFFBC2-A3B3-573B-CC34-13D2599F1EEC}"/>
              </a:ext>
            </a:extLst>
          </p:cNvPr>
          <p:cNvSpPr/>
          <p:nvPr/>
        </p:nvSpPr>
        <p:spPr>
          <a:xfrm rot="10800000">
            <a:off x="5540836" y="3802389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0C8B57-EB15-7742-D5A6-4CF0708BBBB7}"/>
              </a:ext>
            </a:extLst>
          </p:cNvPr>
          <p:cNvSpPr txBox="1"/>
          <p:nvPr/>
        </p:nvSpPr>
        <p:spPr>
          <a:xfrm>
            <a:off x="5339113" y="4214068"/>
            <a:ext cx="1525375" cy="73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컴퓨팅 </a:t>
            </a: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(EC2, Auto Scaling, Load Balancer</a:t>
            </a:r>
            <a:endParaRPr lang="en-IN" sz="1200" b="1" dirty="0">
              <a:solidFill>
                <a:schemeClr val="bg1"/>
              </a:solidFill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52" name="Oval 35">
            <a:extLst>
              <a:ext uri="{FF2B5EF4-FFF2-40B4-BE49-F238E27FC236}">
                <a16:creationId xmlns:a16="http://schemas.microsoft.com/office/drawing/2014/main" id="{DF382FE9-D782-927F-D4A6-70002E500FAB}"/>
              </a:ext>
            </a:extLst>
          </p:cNvPr>
          <p:cNvSpPr/>
          <p:nvPr/>
        </p:nvSpPr>
        <p:spPr>
          <a:xfrm>
            <a:off x="6896046" y="3428008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F2A027-1323-466C-38AF-9557AE2702DA}"/>
              </a:ext>
            </a:extLst>
          </p:cNvPr>
          <p:cNvSpPr txBox="1"/>
          <p:nvPr/>
        </p:nvSpPr>
        <p:spPr>
          <a:xfrm>
            <a:off x="6527183" y="3596702"/>
            <a:ext cx="1049652" cy="34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7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월 </a:t>
            </a: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5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일</a:t>
            </a:r>
            <a:endParaRPr lang="en-IN" sz="14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690A24B6-C1D0-B05B-2A73-E8E386C62238}"/>
              </a:ext>
            </a:extLst>
          </p:cNvPr>
          <p:cNvSpPr/>
          <p:nvPr/>
        </p:nvSpPr>
        <p:spPr>
          <a:xfrm>
            <a:off x="6576514" y="1995043"/>
            <a:ext cx="1828721" cy="1004642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Freeform: Shape 25">
            <a:extLst>
              <a:ext uri="{FF2B5EF4-FFF2-40B4-BE49-F238E27FC236}">
                <a16:creationId xmlns:a16="http://schemas.microsoft.com/office/drawing/2014/main" id="{37516576-076A-CBA7-F0DE-5D930EF802F2}"/>
              </a:ext>
            </a:extLst>
          </p:cNvPr>
          <p:cNvSpPr/>
          <p:nvPr/>
        </p:nvSpPr>
        <p:spPr>
          <a:xfrm>
            <a:off x="6772716" y="2926316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EF4960-33B4-19C7-FDBC-E5814FFB8195}"/>
              </a:ext>
            </a:extLst>
          </p:cNvPr>
          <p:cNvSpPr txBox="1"/>
          <p:nvPr/>
        </p:nvSpPr>
        <p:spPr>
          <a:xfrm>
            <a:off x="6551039" y="2337794"/>
            <a:ext cx="1971188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스토리지</a:t>
            </a: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 (S3)</a:t>
            </a:r>
            <a:endParaRPr lang="en-IN" sz="1200" b="1" dirty="0">
              <a:solidFill>
                <a:schemeClr val="bg1"/>
              </a:solidFill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57" name="Oval 34">
            <a:extLst>
              <a:ext uri="{FF2B5EF4-FFF2-40B4-BE49-F238E27FC236}">
                <a16:creationId xmlns:a16="http://schemas.microsoft.com/office/drawing/2014/main" id="{15F9D339-463E-922F-2B91-37F3FCC15BDA}"/>
              </a:ext>
            </a:extLst>
          </p:cNvPr>
          <p:cNvSpPr/>
          <p:nvPr/>
        </p:nvSpPr>
        <p:spPr>
          <a:xfrm>
            <a:off x="8403186" y="3386484"/>
            <a:ext cx="188716" cy="18871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4F4FC-C671-6223-7017-C14F7B636DFF}"/>
              </a:ext>
            </a:extLst>
          </p:cNvPr>
          <p:cNvSpPr txBox="1"/>
          <p:nvPr/>
        </p:nvSpPr>
        <p:spPr>
          <a:xfrm>
            <a:off x="7958392" y="3032229"/>
            <a:ext cx="1049652" cy="34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6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월 </a:t>
            </a: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28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일</a:t>
            </a:r>
            <a:endParaRPr lang="en-IN" sz="14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59" name="Rectangle: Rounded Corners 7">
            <a:extLst>
              <a:ext uri="{FF2B5EF4-FFF2-40B4-BE49-F238E27FC236}">
                <a16:creationId xmlns:a16="http://schemas.microsoft.com/office/drawing/2014/main" id="{06A3D9BD-9ECA-8C61-9B71-D2AB685535E9}"/>
              </a:ext>
            </a:extLst>
          </p:cNvPr>
          <p:cNvSpPr/>
          <p:nvPr/>
        </p:nvSpPr>
        <p:spPr>
          <a:xfrm>
            <a:off x="8040023" y="4044239"/>
            <a:ext cx="1525375" cy="97412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Freeform: Shape 31">
            <a:extLst>
              <a:ext uri="{FF2B5EF4-FFF2-40B4-BE49-F238E27FC236}">
                <a16:creationId xmlns:a16="http://schemas.microsoft.com/office/drawing/2014/main" id="{F5AFD80C-98AA-4A40-038B-32356E78C270}"/>
              </a:ext>
            </a:extLst>
          </p:cNvPr>
          <p:cNvSpPr/>
          <p:nvPr/>
        </p:nvSpPr>
        <p:spPr>
          <a:xfrm rot="10800000">
            <a:off x="8327127" y="3767053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969F43-7A6E-B271-F61B-54C982F91B36}"/>
              </a:ext>
            </a:extLst>
          </p:cNvPr>
          <p:cNvSpPr txBox="1"/>
          <p:nvPr/>
        </p:nvSpPr>
        <p:spPr>
          <a:xfrm>
            <a:off x="8025637" y="4362145"/>
            <a:ext cx="1525375" cy="29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데이터베이스 </a:t>
            </a: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(RDS)</a:t>
            </a:r>
            <a:endParaRPr lang="en-IN" sz="1200" b="1" dirty="0">
              <a:solidFill>
                <a:schemeClr val="bg1"/>
              </a:solidFill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66" name="Oval 35">
            <a:extLst>
              <a:ext uri="{FF2B5EF4-FFF2-40B4-BE49-F238E27FC236}">
                <a16:creationId xmlns:a16="http://schemas.microsoft.com/office/drawing/2014/main" id="{8717BAB1-7E82-B4D1-0233-BF1EEB42F809}"/>
              </a:ext>
            </a:extLst>
          </p:cNvPr>
          <p:cNvSpPr/>
          <p:nvPr/>
        </p:nvSpPr>
        <p:spPr>
          <a:xfrm>
            <a:off x="9651764" y="3422706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64BE0D-2CA5-FB35-B320-E36F710F5EDA}"/>
              </a:ext>
            </a:extLst>
          </p:cNvPr>
          <p:cNvSpPr txBox="1"/>
          <p:nvPr/>
        </p:nvSpPr>
        <p:spPr>
          <a:xfrm>
            <a:off x="9282901" y="3591400"/>
            <a:ext cx="1049652" cy="34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7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월 </a:t>
            </a:r>
            <a:r>
              <a:rPr lang="en-US" altLang="ko-KR" sz="1400" dirty="0">
                <a:latin typeface="+mj-ea"/>
                <a:ea typeface="+mj-ea"/>
                <a:cs typeface="Roboto" panose="02000000000000000000" pitchFamily="2" charset="0"/>
              </a:rPr>
              <a:t>5</a:t>
            </a:r>
            <a:r>
              <a:rPr lang="ko-KR" altLang="en-US" sz="1400" dirty="0">
                <a:latin typeface="+mj-ea"/>
                <a:ea typeface="+mj-ea"/>
                <a:cs typeface="Roboto" panose="02000000000000000000" pitchFamily="2" charset="0"/>
              </a:rPr>
              <a:t>일</a:t>
            </a:r>
            <a:endParaRPr lang="en-IN" sz="1400" dirty="0"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68" name="Rectangle: Rounded Corners 5">
            <a:extLst>
              <a:ext uri="{FF2B5EF4-FFF2-40B4-BE49-F238E27FC236}">
                <a16:creationId xmlns:a16="http://schemas.microsoft.com/office/drawing/2014/main" id="{472D201C-293F-5AB9-663E-C5A60E198964}"/>
              </a:ext>
            </a:extLst>
          </p:cNvPr>
          <p:cNvSpPr/>
          <p:nvPr/>
        </p:nvSpPr>
        <p:spPr>
          <a:xfrm>
            <a:off x="9325297" y="1973510"/>
            <a:ext cx="1828721" cy="1004642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Freeform: Shape 25">
            <a:extLst>
              <a:ext uri="{FF2B5EF4-FFF2-40B4-BE49-F238E27FC236}">
                <a16:creationId xmlns:a16="http://schemas.microsoft.com/office/drawing/2014/main" id="{55F63390-D4D5-3767-1DDB-75EC0013B2E7}"/>
              </a:ext>
            </a:extLst>
          </p:cNvPr>
          <p:cNvSpPr/>
          <p:nvPr/>
        </p:nvSpPr>
        <p:spPr>
          <a:xfrm>
            <a:off x="9521499" y="2904783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564403-32E1-3574-BD34-15DE4D8BB54D}"/>
              </a:ext>
            </a:extLst>
          </p:cNvPr>
          <p:cNvSpPr txBox="1"/>
          <p:nvPr/>
        </p:nvSpPr>
        <p:spPr>
          <a:xfrm>
            <a:off x="9282901" y="2332491"/>
            <a:ext cx="1971188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서버리스 </a:t>
            </a: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(Lambda)</a:t>
            </a:r>
            <a:endParaRPr lang="en-IN" sz="1200" b="1" dirty="0">
              <a:solidFill>
                <a:schemeClr val="bg1"/>
              </a:solidFill>
              <a:latin typeface="+mj-ea"/>
              <a:ea typeface="+mj-ea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2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584593" y="275962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+mj-ea"/>
                <a:ea typeface="+mj-ea"/>
              </a:rPr>
              <a:t>Cloud Computing</a:t>
            </a:r>
            <a:endParaRPr lang="en-IN" sz="3000" b="1" dirty="0">
              <a:latin typeface="+mj-ea"/>
              <a:ea typeface="+mj-ea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6A2123F-713A-FB7E-A55E-031F7635CED3}"/>
              </a:ext>
            </a:extLst>
          </p:cNvPr>
          <p:cNvSpPr txBox="1">
            <a:spLocks/>
          </p:cNvSpPr>
          <p:nvPr/>
        </p:nvSpPr>
        <p:spPr>
          <a:xfrm>
            <a:off x="-526143" y="276704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/>
              <a:t>클라우드 컴퓨팅</a:t>
            </a:r>
            <a:br>
              <a:rPr lang="en-US" altLang="ko-KR" b="1"/>
            </a:br>
            <a:r>
              <a:rPr lang="en-US" altLang="ko-KR" sz="3200" b="1"/>
              <a:t>Cloud Computing</a:t>
            </a:r>
            <a:endParaRPr lang="ko-KR" altLang="en-US" b="1" dirty="0"/>
          </a:p>
        </p:txBody>
      </p:sp>
      <p:pic>
        <p:nvPicPr>
          <p:cNvPr id="19" name="그래픽 18" descr="클라우드 동기화 단색으로 채워진">
            <a:extLst>
              <a:ext uri="{FF2B5EF4-FFF2-40B4-BE49-F238E27FC236}">
                <a16:creationId xmlns:a16="http://schemas.microsoft.com/office/drawing/2014/main" id="{6B55DE55-038F-81C7-95E6-747112EF2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4457" y="1892982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F11D13-71C4-7ACA-8046-1DCB6C47D23D}"/>
              </a:ext>
            </a:extLst>
          </p:cNvPr>
          <p:cNvSpPr txBox="1"/>
          <p:nvPr/>
        </p:nvSpPr>
        <p:spPr>
          <a:xfrm>
            <a:off x="1997304" y="4227563"/>
            <a:ext cx="6482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161616"/>
                </a:solidFill>
                <a:effectLst/>
                <a:latin typeface="+mn-ea"/>
              </a:rPr>
              <a:t>⇒ </a:t>
            </a:r>
            <a:r>
              <a:rPr lang="ko-KR" altLang="en-US" dirty="0">
                <a:latin typeface="+mn-ea"/>
              </a:rPr>
              <a:t>최소한의 관리 노력으로 신속하게 </a:t>
            </a:r>
            <a:r>
              <a:rPr lang="ko-KR" altLang="en-US" dirty="0" err="1">
                <a:latin typeface="+mn-ea"/>
              </a:rPr>
              <a:t>가상화된</a:t>
            </a:r>
            <a:r>
              <a:rPr lang="ko-KR" altLang="en-US" dirty="0">
                <a:latin typeface="+mn-ea"/>
              </a:rPr>
              <a:t> 컴퓨팅 리소스를  </a:t>
            </a:r>
            <a:r>
              <a:rPr lang="ko-KR" altLang="en-US" dirty="0" err="1">
                <a:latin typeface="+mn-ea"/>
              </a:rPr>
              <a:t>프로비저닝</a:t>
            </a:r>
            <a:r>
              <a:rPr lang="ko-KR" altLang="en-US" dirty="0">
                <a:latin typeface="+mn-ea"/>
              </a:rPr>
              <a:t> 및 해제할 수 있는 구성 가능한 컴퓨팅</a:t>
            </a:r>
          </a:p>
        </p:txBody>
      </p:sp>
    </p:spTree>
    <p:extLst>
      <p:ext uri="{BB962C8B-B14F-4D97-AF65-F5344CB8AC3E}">
        <p14:creationId xmlns:p14="http://schemas.microsoft.com/office/powerpoint/2010/main" val="356786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584593" y="275962"/>
            <a:ext cx="4293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+mj-ea"/>
                <a:ea typeface="+mj-ea"/>
              </a:rPr>
              <a:t>Cloud Computing </a:t>
            </a:r>
            <a:r>
              <a:rPr lang="ko-KR" altLang="en-US" sz="3000" b="1" dirty="0">
                <a:latin typeface="+mj-ea"/>
                <a:ea typeface="+mj-ea"/>
              </a:rPr>
              <a:t>특징</a:t>
            </a:r>
            <a:endParaRPr lang="en-IN" sz="30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0F3BE-74B4-B89F-534F-7082737ECE5A}"/>
              </a:ext>
            </a:extLst>
          </p:cNvPr>
          <p:cNvSpPr txBox="1"/>
          <p:nvPr/>
        </p:nvSpPr>
        <p:spPr>
          <a:xfrm>
            <a:off x="2050988" y="829960"/>
            <a:ext cx="6097002" cy="4432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200" i="0" dirty="0">
              <a:solidFill>
                <a:srgbClr val="161616"/>
              </a:solidFill>
              <a:effectLst/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200" dirty="0">
                <a:latin typeface="+mj-ea"/>
                <a:ea typeface="+mj-ea"/>
              </a:rPr>
              <a:t>on-demand self-service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200" dirty="0">
                <a:latin typeface="+mj-ea"/>
                <a:ea typeface="+mj-ea"/>
              </a:rPr>
              <a:t>broad network access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200" dirty="0">
                <a:latin typeface="+mj-ea"/>
                <a:ea typeface="+mj-ea"/>
              </a:rPr>
              <a:t>resource pooling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200" dirty="0">
                <a:latin typeface="+mj-ea"/>
                <a:ea typeface="+mj-ea"/>
              </a:rPr>
              <a:t>rapidly elasticity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200" dirty="0">
                <a:latin typeface="+mj-ea"/>
                <a:ea typeface="+mj-ea"/>
              </a:rPr>
              <a:t>measured service</a:t>
            </a:r>
            <a:endParaRPr lang="en-US" altLang="ko-KR" sz="3200" i="0" dirty="0">
              <a:solidFill>
                <a:srgbClr val="161616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4645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584593" y="275962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+mj-ea"/>
                <a:ea typeface="+mj-ea"/>
              </a:rPr>
              <a:t>Cloud Computing</a:t>
            </a:r>
            <a:endParaRPr lang="en-IN" sz="3000" b="1" dirty="0">
              <a:latin typeface="+mj-ea"/>
              <a:ea typeface="+mj-ea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DF4B61C-C7B4-35A4-414C-5FED13C9E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82" y="1313567"/>
            <a:ext cx="6229851" cy="40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723002-6B45-A1A9-230E-E7FB04684F7A}"/>
              </a:ext>
            </a:extLst>
          </p:cNvPr>
          <p:cNvSpPr txBox="1"/>
          <p:nvPr/>
        </p:nvSpPr>
        <p:spPr>
          <a:xfrm>
            <a:off x="2925210" y="5661196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클라우드 제공자가 </a:t>
            </a:r>
            <a:r>
              <a:rPr lang="ko-KR" altLang="en-US" b="1" i="0" dirty="0">
                <a:solidFill>
                  <a:srgbClr val="161616"/>
                </a:solidFill>
                <a:effectLst/>
                <a:latin typeface="IBM Plex Sans KR"/>
              </a:rPr>
              <a:t>어디까지 제공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하는가</a:t>
            </a:r>
            <a:r>
              <a:rPr lang="en-US" altLang="ko-KR" dirty="0">
                <a:solidFill>
                  <a:srgbClr val="161616"/>
                </a:solidFill>
                <a:latin typeface="IBM Plex Sans KR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921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696</Words>
  <Application>Microsoft Macintosh PowerPoint</Application>
  <PresentationFormat>와이드스크린</PresentationFormat>
  <Paragraphs>142</Paragraphs>
  <Slides>26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</vt:lpstr>
      <vt:lpstr>맑은 고딕</vt:lpstr>
      <vt:lpstr>Roboto</vt:lpstr>
      <vt:lpstr>Calibri Light</vt:lpstr>
      <vt:lpstr>Fira Sans Medium</vt:lpstr>
      <vt:lpstr>Calibri</vt:lpstr>
      <vt:lpstr>IBM Plex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AWS 자격증</vt:lpstr>
      <vt:lpstr>우수 사례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김 수민</cp:lastModifiedBy>
  <cp:revision>214</cp:revision>
  <dcterms:created xsi:type="dcterms:W3CDTF">2021-11-17T09:33:18Z</dcterms:created>
  <dcterms:modified xsi:type="dcterms:W3CDTF">2023-05-23T16:32:39Z</dcterms:modified>
</cp:coreProperties>
</file>